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303" r:id="rId10"/>
    <p:sldId id="277" r:id="rId11"/>
    <p:sldId id="278" r:id="rId12"/>
    <p:sldId id="304" r:id="rId13"/>
    <p:sldId id="279" r:id="rId14"/>
    <p:sldId id="280" r:id="rId15"/>
    <p:sldId id="281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9" r:id="rId31"/>
    <p:sldId id="300" r:id="rId32"/>
    <p:sldId id="301" r:id="rId3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FF"/>
    <a:srgbClr val="00CC00"/>
    <a:srgbClr val="00FF00"/>
    <a:srgbClr val="040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787"/>
    <p:restoredTop sz="66367" autoAdjust="0"/>
  </p:normalViewPr>
  <p:slideViewPr>
    <p:cSldViewPr>
      <p:cViewPr varScale="1">
        <p:scale>
          <a:sx n="99" d="100"/>
          <a:sy n="99" d="100"/>
        </p:scale>
        <p:origin x="427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4594F36-84D8-41F2-AB6C-A724EAAE4A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7FDED-9376-4AC8-95BB-7E2C5EBE4542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EC38F-7236-4F28-93DF-C2CCBBEE6A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C1A1-0889-41DE-A66A-E364095B44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B9BC0-065D-42BB-A7FD-88E6E6BC9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B933B-8305-4B68-BC8F-953C88B8BB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B343-2627-4595-B236-2FE0BA0525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A07F-1ACB-42FA-B937-4512D00A98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99C05-FB09-4DAD-A87E-136FF8D007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27304-4A1B-4415-B0CD-D8727B23AA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23067-3B33-454E-9DF8-D62A666F88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952C1-4C75-4E42-BEB1-7CDF380BE3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BB39-420B-4711-BACB-C8A7142E45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14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D6F81FC1-EBAA-4304-9357-ADF3928554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89169"/>
            <a:ext cx="7678738" cy="646331"/>
          </a:xfrm>
        </p:spPr>
        <p:txBody>
          <a:bodyPr/>
          <a:lstStyle/>
          <a:p>
            <a:pPr algn="l" eaLnBrk="1" hangingPunct="1"/>
            <a:r>
              <a:rPr lang="en-US" altLang="zh-TW" sz="3600" dirty="0"/>
              <a:t>Classes of networks</a:t>
            </a:r>
            <a:endParaRPr lang="en-US" altLang="zh-TW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871538" y="854075"/>
            <a:ext cx="8162925" cy="769938"/>
          </a:xfrm>
        </p:spPr>
        <p:txBody>
          <a:bodyPr/>
          <a:lstStyle/>
          <a:p>
            <a:r>
              <a:rPr lang="en-US" altLang="zh-TW" smtClean="0"/>
              <a:t>Trees</a:t>
            </a:r>
            <a:endParaRPr lang="zh-TW" altLang="en-US" smtClean="0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4692352"/>
          </a:xfrm>
        </p:spPr>
        <p:txBody>
          <a:bodyPr/>
          <a:lstStyle/>
          <a:p>
            <a:r>
              <a:rPr lang="en-US" altLang="zh-TW" sz="2800" dirty="0" smtClean="0"/>
              <a:t>A tree is a connected, undirected network that contains no closed loops.</a:t>
            </a:r>
          </a:p>
          <a:p>
            <a:r>
              <a:rPr lang="en-US" altLang="zh-TW" sz="2800" dirty="0" smtClean="0"/>
              <a:t>Root and leaves</a:t>
            </a:r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There is exactly one path between any pair of vertices.</a:t>
            </a:r>
          </a:p>
          <a:p>
            <a:r>
              <a:rPr lang="en-US" altLang="zh-TW" sz="2800" dirty="0" smtClean="0"/>
              <a:t>A tree of n vertices contains exactly n-1 edges. (Prove by induction)</a:t>
            </a:r>
            <a:endParaRPr lang="zh-TW" altLang="en-US" sz="2800" dirty="0" smtClean="0"/>
          </a:p>
        </p:txBody>
      </p:sp>
      <p:grpSp>
        <p:nvGrpSpPr>
          <p:cNvPr id="55" name="群組 54"/>
          <p:cNvGrpSpPr/>
          <p:nvPr/>
        </p:nvGrpSpPr>
        <p:grpSpPr>
          <a:xfrm>
            <a:off x="6228184" y="2700000"/>
            <a:ext cx="2087816" cy="1440000"/>
            <a:chOff x="6228184" y="2700000"/>
            <a:chExt cx="2087816" cy="1440000"/>
          </a:xfrm>
        </p:grpSpPr>
        <p:sp>
          <p:nvSpPr>
            <p:cNvPr id="4" name="橢圓 3"/>
            <p:cNvSpPr/>
            <p:nvPr/>
          </p:nvSpPr>
          <p:spPr>
            <a:xfrm>
              <a:off x="7200000" y="27000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" name="直線單箭頭接點 4"/>
            <p:cNvCxnSpPr>
              <a:stCxn id="4" idx="3"/>
            </p:cNvCxnSpPr>
            <p:nvPr/>
          </p:nvCxnSpPr>
          <p:spPr bwMode="auto">
            <a:xfrm rot="5400000">
              <a:off x="6853640" y="2773520"/>
              <a:ext cx="318056" cy="41684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sp>
          <p:nvSpPr>
            <p:cNvPr id="6" name="橢圓 5"/>
            <p:cNvSpPr/>
            <p:nvPr/>
          </p:nvSpPr>
          <p:spPr>
            <a:xfrm>
              <a:off x="6660000" y="31320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7740000" y="31320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6228184" y="35640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6660232" y="35640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7308000" y="35640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7740352" y="35640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8172000" y="35640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6444000" y="39960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6876000" y="39960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7740000" y="39960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" name="直線單箭頭接點 16"/>
            <p:cNvCxnSpPr>
              <a:stCxn id="4" idx="5"/>
              <a:endCxn id="7" idx="1"/>
            </p:cNvCxnSpPr>
            <p:nvPr/>
          </p:nvCxnSpPr>
          <p:spPr bwMode="auto">
            <a:xfrm rot="16200000" flipH="1">
              <a:off x="7376912" y="2768912"/>
              <a:ext cx="330176" cy="438176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18" name="直線單箭頭接點 17"/>
            <p:cNvCxnSpPr>
              <a:stCxn id="6" idx="4"/>
              <a:endCxn id="9" idx="0"/>
            </p:cNvCxnSpPr>
            <p:nvPr/>
          </p:nvCxnSpPr>
          <p:spPr bwMode="auto">
            <a:xfrm rot="16200000" flipH="1">
              <a:off x="6588116" y="3419884"/>
              <a:ext cx="288000" cy="232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19" name="直線單箭頭接點 18"/>
            <p:cNvCxnSpPr>
              <a:stCxn id="7" idx="4"/>
              <a:endCxn id="11" idx="0"/>
            </p:cNvCxnSpPr>
            <p:nvPr/>
          </p:nvCxnSpPr>
          <p:spPr bwMode="auto">
            <a:xfrm rot="16200000" flipH="1">
              <a:off x="7668176" y="3419824"/>
              <a:ext cx="288000" cy="352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20" name="直線單箭頭接點 19"/>
            <p:cNvCxnSpPr>
              <a:stCxn id="7" idx="5"/>
              <a:endCxn id="12" idx="1"/>
            </p:cNvCxnSpPr>
            <p:nvPr/>
          </p:nvCxnSpPr>
          <p:spPr bwMode="auto">
            <a:xfrm rot="16200000" flipH="1">
              <a:off x="7862912" y="3254912"/>
              <a:ext cx="330176" cy="330176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21" name="直線單箭頭接點 20"/>
            <p:cNvCxnSpPr>
              <a:stCxn id="10" idx="7"/>
              <a:endCxn id="7" idx="3"/>
            </p:cNvCxnSpPr>
            <p:nvPr/>
          </p:nvCxnSpPr>
          <p:spPr bwMode="auto">
            <a:xfrm rot="5400000" flipH="1" flipV="1">
              <a:off x="7430912" y="3254912"/>
              <a:ext cx="330176" cy="330176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22" name="直線單箭頭接點 21"/>
            <p:cNvCxnSpPr>
              <a:stCxn id="11" idx="4"/>
              <a:endCxn id="15" idx="0"/>
            </p:cNvCxnSpPr>
            <p:nvPr/>
          </p:nvCxnSpPr>
          <p:spPr bwMode="auto">
            <a:xfrm rot="5400000">
              <a:off x="7668176" y="3851824"/>
              <a:ext cx="288000" cy="352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38" name="直線單箭頭接點 37"/>
            <p:cNvCxnSpPr>
              <a:stCxn id="6" idx="3"/>
              <a:endCxn id="8" idx="7"/>
            </p:cNvCxnSpPr>
            <p:nvPr/>
          </p:nvCxnSpPr>
          <p:spPr bwMode="auto">
            <a:xfrm rot="5400000">
              <a:off x="6351004" y="3255004"/>
              <a:ext cx="330176" cy="329992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39" name="直線單箭頭接點 38"/>
            <p:cNvCxnSpPr>
              <a:stCxn id="9" idx="3"/>
              <a:endCxn id="13" idx="0"/>
            </p:cNvCxnSpPr>
            <p:nvPr/>
          </p:nvCxnSpPr>
          <p:spPr bwMode="auto">
            <a:xfrm rot="5400000">
              <a:off x="6444116" y="3758796"/>
              <a:ext cx="309088" cy="16532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40" name="直線單箭頭接點 39"/>
            <p:cNvCxnSpPr>
              <a:stCxn id="9" idx="5"/>
              <a:endCxn id="14" idx="0"/>
            </p:cNvCxnSpPr>
            <p:nvPr/>
          </p:nvCxnSpPr>
          <p:spPr bwMode="auto">
            <a:xfrm rot="16200000" flipH="1">
              <a:off x="6711028" y="3759028"/>
              <a:ext cx="309088" cy="164856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</p:grpSp>
      <p:sp>
        <p:nvSpPr>
          <p:cNvPr id="49" name="橢圓 48"/>
          <p:cNvSpPr/>
          <p:nvPr/>
        </p:nvSpPr>
        <p:spPr>
          <a:xfrm>
            <a:off x="7054184" y="2562523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  <a:tailEnd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手繪多邊形 50"/>
          <p:cNvSpPr/>
          <p:nvPr/>
        </p:nvSpPr>
        <p:spPr bwMode="auto">
          <a:xfrm>
            <a:off x="6186616" y="3451654"/>
            <a:ext cx="2207741" cy="724930"/>
          </a:xfrm>
          <a:custGeom>
            <a:avLst/>
            <a:gdLst>
              <a:gd name="connsiteX0" fmla="*/ 0 w 2207741"/>
              <a:gd name="connsiteY0" fmla="*/ 0 h 724930"/>
              <a:gd name="connsiteX1" fmla="*/ 247135 w 2207741"/>
              <a:gd name="connsiteY1" fmla="*/ 0 h 724930"/>
              <a:gd name="connsiteX2" fmla="*/ 453081 w 2207741"/>
              <a:gd name="connsiteY2" fmla="*/ 469557 h 724930"/>
              <a:gd name="connsiteX3" fmla="*/ 642552 w 2207741"/>
              <a:gd name="connsiteY3" fmla="*/ 469557 h 724930"/>
              <a:gd name="connsiteX4" fmla="*/ 1046206 w 2207741"/>
              <a:gd name="connsiteY4" fmla="*/ 49427 h 724930"/>
              <a:gd name="connsiteX5" fmla="*/ 1392195 w 2207741"/>
              <a:gd name="connsiteY5" fmla="*/ 49427 h 724930"/>
              <a:gd name="connsiteX6" fmla="*/ 1507525 w 2207741"/>
              <a:gd name="connsiteY6" fmla="*/ 461319 h 724930"/>
              <a:gd name="connsiteX7" fmla="*/ 1738184 w 2207741"/>
              <a:gd name="connsiteY7" fmla="*/ 461319 h 724930"/>
              <a:gd name="connsiteX8" fmla="*/ 1894703 w 2207741"/>
              <a:gd name="connsiteY8" fmla="*/ 90616 h 724930"/>
              <a:gd name="connsiteX9" fmla="*/ 2199503 w 2207741"/>
              <a:gd name="connsiteY9" fmla="*/ 90616 h 724930"/>
              <a:gd name="connsiteX10" fmla="*/ 2207741 w 2207741"/>
              <a:gd name="connsiteY10" fmla="*/ 271849 h 724930"/>
              <a:gd name="connsiteX11" fmla="*/ 1804087 w 2207741"/>
              <a:gd name="connsiteY11" fmla="*/ 724930 h 724930"/>
              <a:gd name="connsiteX12" fmla="*/ 238898 w 2207741"/>
              <a:gd name="connsiteY12" fmla="*/ 724930 h 724930"/>
              <a:gd name="connsiteX13" fmla="*/ 8238 w 2207741"/>
              <a:gd name="connsiteY13" fmla="*/ 304800 h 724930"/>
              <a:gd name="connsiteX14" fmla="*/ 0 w 2207741"/>
              <a:gd name="connsiteY14" fmla="*/ 0 h 72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7741" h="724930">
                <a:moveTo>
                  <a:pt x="0" y="0"/>
                </a:moveTo>
                <a:lnTo>
                  <a:pt x="247135" y="0"/>
                </a:lnTo>
                <a:lnTo>
                  <a:pt x="453081" y="469557"/>
                </a:lnTo>
                <a:lnTo>
                  <a:pt x="642552" y="469557"/>
                </a:lnTo>
                <a:lnTo>
                  <a:pt x="1046206" y="49427"/>
                </a:lnTo>
                <a:lnTo>
                  <a:pt x="1392195" y="49427"/>
                </a:lnTo>
                <a:lnTo>
                  <a:pt x="1507525" y="461319"/>
                </a:lnTo>
                <a:lnTo>
                  <a:pt x="1738184" y="461319"/>
                </a:lnTo>
                <a:lnTo>
                  <a:pt x="1894703" y="90616"/>
                </a:lnTo>
                <a:lnTo>
                  <a:pt x="2199503" y="90616"/>
                </a:lnTo>
                <a:lnTo>
                  <a:pt x="2207741" y="271849"/>
                </a:lnTo>
                <a:lnTo>
                  <a:pt x="1804087" y="724930"/>
                </a:lnTo>
                <a:lnTo>
                  <a:pt x="238898" y="724930"/>
                </a:lnTo>
                <a:lnTo>
                  <a:pt x="8238" y="30480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sp>
        <p:nvSpPr>
          <p:cNvPr id="52" name="圓角矩形圖說文字 51"/>
          <p:cNvSpPr/>
          <p:nvPr/>
        </p:nvSpPr>
        <p:spPr bwMode="auto">
          <a:xfrm>
            <a:off x="4644008" y="3789040"/>
            <a:ext cx="1296144" cy="432048"/>
          </a:xfrm>
          <a:prstGeom prst="wedgeRoundRectCallout">
            <a:avLst>
              <a:gd name="adj1" fmla="val 64292"/>
              <a:gd name="adj2" fmla="val -19215"/>
              <a:gd name="adj3" fmla="val 16667"/>
            </a:avLst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rPr>
              <a:t>Leaves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sp>
        <p:nvSpPr>
          <p:cNvPr id="53" name="圓角矩形圖說文字 52"/>
          <p:cNvSpPr/>
          <p:nvPr/>
        </p:nvSpPr>
        <p:spPr bwMode="auto">
          <a:xfrm>
            <a:off x="7740352" y="2492896"/>
            <a:ext cx="864096" cy="432048"/>
          </a:xfrm>
          <a:prstGeom prst="wedgeRoundRectCallout">
            <a:avLst>
              <a:gd name="adj1" fmla="val -71401"/>
              <a:gd name="adj2" fmla="val -7775"/>
              <a:gd name="adj3" fmla="val 16667"/>
            </a:avLst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rPr>
              <a:t>Root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871538" y="854075"/>
            <a:ext cx="8162925" cy="769938"/>
          </a:xfrm>
        </p:spPr>
        <p:txBody>
          <a:bodyPr/>
          <a:lstStyle/>
          <a:p>
            <a:r>
              <a:rPr lang="en-US" altLang="zh-TW" smtClean="0"/>
              <a:t>Planar networks</a:t>
            </a:r>
            <a:endParaRPr lang="zh-TW" altLang="en-US" smtClean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4953000"/>
          </a:xfrm>
        </p:spPr>
        <p:txBody>
          <a:bodyPr/>
          <a:lstStyle/>
          <a:p>
            <a:r>
              <a:rPr lang="en-US" altLang="zh-TW" sz="2400" dirty="0" smtClean="0"/>
              <a:t>A planar network is a network that can be drawn on a plane without having any edges cross.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River networks, road networks</a:t>
            </a:r>
          </a:p>
          <a:p>
            <a:r>
              <a:rPr lang="en-US" altLang="zh-TW" sz="2400" dirty="0" smtClean="0"/>
              <a:t>Four color theorem: one needs at most four colors to color a planar graph so that no two connected vertices have the same color. (Prove by computer for many cases)</a:t>
            </a:r>
          </a:p>
          <a:p>
            <a:r>
              <a:rPr lang="en-US" altLang="zh-TW" sz="2400" dirty="0" smtClean="0"/>
              <a:t>Chromatic number of a graph: the number of colors needed to color the graph.</a:t>
            </a:r>
            <a:endParaRPr lang="zh-TW" altLang="en-US" sz="2400" dirty="0" smtClean="0"/>
          </a:p>
        </p:txBody>
      </p:sp>
      <p:grpSp>
        <p:nvGrpSpPr>
          <p:cNvPr id="55" name="群組 54"/>
          <p:cNvGrpSpPr/>
          <p:nvPr/>
        </p:nvGrpSpPr>
        <p:grpSpPr>
          <a:xfrm>
            <a:off x="2267744" y="2707640"/>
            <a:ext cx="1296000" cy="1297424"/>
            <a:chOff x="2412000" y="5373376"/>
            <a:chExt cx="1296000" cy="1297424"/>
          </a:xfrm>
        </p:grpSpPr>
        <p:sp>
          <p:nvSpPr>
            <p:cNvPr id="7" name="橢圓 6"/>
            <p:cNvSpPr/>
            <p:nvPr/>
          </p:nvSpPr>
          <p:spPr>
            <a:xfrm>
              <a:off x="2412000" y="59508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2988088" y="5373376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接點 8"/>
            <p:cNvCxnSpPr>
              <a:stCxn id="7" idx="7"/>
              <a:endCxn id="8" idx="3"/>
            </p:cNvCxnSpPr>
            <p:nvPr/>
          </p:nvCxnSpPr>
          <p:spPr>
            <a:xfrm rot="5400000" flipH="1" flipV="1">
              <a:off x="2534244" y="5496956"/>
              <a:ext cx="475600" cy="47426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橢圓 9"/>
            <p:cNvSpPr/>
            <p:nvPr/>
          </p:nvSpPr>
          <p:spPr>
            <a:xfrm>
              <a:off x="3564000" y="59508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2988088" y="65268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" name="直線接點 11"/>
            <p:cNvCxnSpPr>
              <a:stCxn id="7" idx="5"/>
              <a:endCxn id="11" idx="1"/>
            </p:cNvCxnSpPr>
            <p:nvPr/>
          </p:nvCxnSpPr>
          <p:spPr>
            <a:xfrm rot="16200000" flipH="1">
              <a:off x="2534956" y="6073668"/>
              <a:ext cx="474176" cy="47426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>
              <a:stCxn id="10" idx="1"/>
              <a:endCxn id="8" idx="5"/>
            </p:cNvCxnSpPr>
            <p:nvPr/>
          </p:nvCxnSpPr>
          <p:spPr>
            <a:xfrm rot="16200000" flipV="1">
              <a:off x="3110244" y="5497044"/>
              <a:ext cx="475600" cy="474088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11" idx="7"/>
              <a:endCxn id="10" idx="3"/>
            </p:cNvCxnSpPr>
            <p:nvPr/>
          </p:nvCxnSpPr>
          <p:spPr>
            <a:xfrm rot="5400000" flipH="1" flipV="1">
              <a:off x="3110956" y="6073756"/>
              <a:ext cx="474176" cy="474088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11" idx="0"/>
              <a:endCxn id="8" idx="4"/>
            </p:cNvCxnSpPr>
            <p:nvPr/>
          </p:nvCxnSpPr>
          <p:spPr>
            <a:xfrm rot="5400000" flipH="1" flipV="1">
              <a:off x="2555376" y="6022088"/>
              <a:ext cx="1009424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0" idx="2"/>
              <a:endCxn id="7" idx="6"/>
            </p:cNvCxnSpPr>
            <p:nvPr/>
          </p:nvCxnSpPr>
          <p:spPr>
            <a:xfrm rot="10800000">
              <a:off x="2556000" y="6022800"/>
              <a:ext cx="1008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群組 69"/>
          <p:cNvGrpSpPr/>
          <p:nvPr/>
        </p:nvGrpSpPr>
        <p:grpSpPr>
          <a:xfrm>
            <a:off x="5652264" y="2707480"/>
            <a:ext cx="1296000" cy="1297424"/>
            <a:chOff x="5004192" y="5373216"/>
            <a:chExt cx="1296000" cy="1297424"/>
          </a:xfrm>
        </p:grpSpPr>
        <p:sp>
          <p:nvSpPr>
            <p:cNvPr id="57" name="橢圓 56"/>
            <p:cNvSpPr/>
            <p:nvPr/>
          </p:nvSpPr>
          <p:spPr>
            <a:xfrm>
              <a:off x="5004192" y="595064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橢圓 57"/>
            <p:cNvSpPr/>
            <p:nvPr/>
          </p:nvSpPr>
          <p:spPr>
            <a:xfrm>
              <a:off x="5580280" y="5373216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9" name="直線接點 58"/>
            <p:cNvCxnSpPr>
              <a:stCxn id="57" idx="7"/>
              <a:endCxn id="58" idx="3"/>
            </p:cNvCxnSpPr>
            <p:nvPr/>
          </p:nvCxnSpPr>
          <p:spPr>
            <a:xfrm rot="5400000" flipH="1" flipV="1">
              <a:off x="5126436" y="5496796"/>
              <a:ext cx="475600" cy="47426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橢圓 59"/>
            <p:cNvSpPr/>
            <p:nvPr/>
          </p:nvSpPr>
          <p:spPr>
            <a:xfrm>
              <a:off x="6156192" y="595064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橢圓 60"/>
            <p:cNvSpPr/>
            <p:nvPr/>
          </p:nvSpPr>
          <p:spPr>
            <a:xfrm>
              <a:off x="5580280" y="652664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2" name="直線接點 61"/>
            <p:cNvCxnSpPr>
              <a:stCxn id="57" idx="5"/>
              <a:endCxn id="61" idx="1"/>
            </p:cNvCxnSpPr>
            <p:nvPr/>
          </p:nvCxnSpPr>
          <p:spPr>
            <a:xfrm rot="16200000" flipH="1">
              <a:off x="5127148" y="6073508"/>
              <a:ext cx="474176" cy="47426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60" idx="1"/>
              <a:endCxn id="58" idx="5"/>
            </p:cNvCxnSpPr>
            <p:nvPr/>
          </p:nvCxnSpPr>
          <p:spPr>
            <a:xfrm rot="16200000" flipV="1">
              <a:off x="5702436" y="5496884"/>
              <a:ext cx="475600" cy="474088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61" idx="7"/>
              <a:endCxn id="60" idx="3"/>
            </p:cNvCxnSpPr>
            <p:nvPr/>
          </p:nvCxnSpPr>
          <p:spPr>
            <a:xfrm rot="5400000" flipH="1" flipV="1">
              <a:off x="5703148" y="6073596"/>
              <a:ext cx="474176" cy="474088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60" idx="2"/>
              <a:endCxn id="57" idx="6"/>
            </p:cNvCxnSpPr>
            <p:nvPr/>
          </p:nvCxnSpPr>
          <p:spPr>
            <a:xfrm rot="10800000">
              <a:off x="5148192" y="6022640"/>
              <a:ext cx="1008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弧形接點 67"/>
            <p:cNvCxnSpPr>
              <a:stCxn id="58" idx="2"/>
              <a:endCxn id="61" idx="2"/>
            </p:cNvCxnSpPr>
            <p:nvPr/>
          </p:nvCxnSpPr>
          <p:spPr bwMode="auto">
            <a:xfrm rot="10800000" flipV="1">
              <a:off x="5580280" y="5445216"/>
              <a:ext cx="1588" cy="1153424"/>
            </a:xfrm>
            <a:prstGeom prst="curvedConnector3">
              <a:avLst>
                <a:gd name="adj1" fmla="val 46485405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71" name="左-右雙向箭號 70"/>
          <p:cNvSpPr/>
          <p:nvPr/>
        </p:nvSpPr>
        <p:spPr bwMode="auto">
          <a:xfrm>
            <a:off x="4139952" y="3140968"/>
            <a:ext cx="864096" cy="504056"/>
          </a:xfrm>
          <a:prstGeom prst="leftRightArrow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Four color map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9091" name="Picture 3" descr="C:\Users\CSChang\Pictures\four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96952"/>
            <a:ext cx="3446675" cy="216024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425165" y="3198168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695707" cy="237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Degree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degree of a vertex is the number of edges connected to it.</a:t>
            </a:r>
          </a:p>
          <a:p>
            <a:r>
              <a:rPr lang="en-US" altLang="zh-TW" dirty="0" smtClean="0"/>
              <a:t>k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: the degree of vertex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m: number of edges</a:t>
            </a:r>
          </a:p>
          <a:p>
            <a:r>
              <a:rPr lang="en-US" altLang="zh-TW" dirty="0" smtClean="0"/>
              <a:t>2m </a:t>
            </a:r>
            <a:r>
              <a:rPr lang="en-US" altLang="zh-TW" dirty="0" smtClean="0">
                <a:solidFill>
                  <a:srgbClr val="FF0000"/>
                </a:solidFill>
              </a:rPr>
              <a:t>ends</a:t>
            </a:r>
            <a:r>
              <a:rPr lang="en-US" altLang="zh-TW" dirty="0" smtClean="0"/>
              <a:t> of edges (every edge has two ends)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6701606" y="2867397"/>
          <a:ext cx="19748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Formula" r:id="rId3" imgW="994680" imgH="608400" progId="Equation.Ribbit">
                  <p:embed/>
                </p:oleObj>
              </mc:Choice>
              <mc:Fallback>
                <p:oleObj name="Formula" r:id="rId3" imgW="994680" imgH="60840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1606" y="2867397"/>
                        <a:ext cx="1974850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1403648" y="5297636"/>
          <a:ext cx="19812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Formula" r:id="rId5" imgW="998280" imgH="581760" progId="Equation.Ribbit">
                  <p:embed/>
                </p:oleObj>
              </mc:Choice>
              <mc:Fallback>
                <p:oleObj name="Formula" r:id="rId5" imgW="998280" imgH="58176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297636"/>
                        <a:ext cx="1981200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4356100" y="5245249"/>
          <a:ext cx="4110038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Formula" r:id="rId7" imgW="2071440" imgH="608400" progId="Equation.Ribbit">
                  <p:embed/>
                </p:oleObj>
              </mc:Choice>
              <mc:Fallback>
                <p:oleObj name="Formula" r:id="rId7" imgW="2071440" imgH="608400" progId="Equation.Ribbit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245249"/>
                        <a:ext cx="4110038" cy="1208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Mean degree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c: the mean degree of a vertex in an undirected graph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 maximum possible number of edges is (n-1)n/2.</a:t>
            </a:r>
          </a:p>
          <a:p>
            <a:endParaRPr lang="en-US" altLang="zh-TW" dirty="0" smtClean="0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886075" y="2935213"/>
          <a:ext cx="34512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Formula" r:id="rId3" imgW="1740240" imgH="646560" progId="Equation.Ribbit">
                  <p:embed/>
                </p:oleObj>
              </mc:Choice>
              <mc:Fallback>
                <p:oleObj name="Formula" r:id="rId3" imgW="1740240" imgH="64656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2935213"/>
                        <a:ext cx="345122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Density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Density (</a:t>
            </a:r>
            <a:r>
              <a:rPr lang="en-US" altLang="zh-TW" dirty="0" err="1" smtClean="0"/>
              <a:t>connectance</a:t>
            </a:r>
            <a:r>
              <a:rPr lang="en-US" altLang="zh-TW" dirty="0" smtClean="0"/>
              <a:t>): the fraction of the maximum number of edges that actually present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For large network (n is very large)</a:t>
            </a:r>
          </a:p>
          <a:p>
            <a:endParaRPr lang="zh-TW" altLang="en-US" dirty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254250" y="3451398"/>
          <a:ext cx="45561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Formula" r:id="rId3" imgW="2297520" imgH="603360" progId="Equation.Ribbit">
                  <p:embed/>
                </p:oleObj>
              </mc:Choice>
              <mc:Fallback>
                <p:oleObj name="Formula" r:id="rId3" imgW="2297520" imgH="60336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3451398"/>
                        <a:ext cx="4556125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3863975" y="5342533"/>
          <a:ext cx="125730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Formula" r:id="rId5" imgW="633960" imgH="485280" progId="Equation.Ribbit">
                  <p:embed/>
                </p:oleObj>
              </mc:Choice>
              <mc:Fallback>
                <p:oleObj name="Formula" r:id="rId5" imgW="633960" imgH="48528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5342533"/>
                        <a:ext cx="1257300" cy="96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Density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(large) network is said to be dense if the density </a:t>
            </a:r>
            <a:r>
              <a:rPr lang="el-GR" altLang="zh-TW" dirty="0" smtClean="0"/>
              <a:t>ρ</a:t>
            </a:r>
            <a:r>
              <a:rPr lang="en-US" altLang="zh-TW" dirty="0" smtClean="0"/>
              <a:t> tends to a constant as </a:t>
            </a:r>
          </a:p>
          <a:p>
            <a:r>
              <a:rPr lang="en-US" altLang="zh-TW" dirty="0" smtClean="0"/>
              <a:t>On the other hand, it is said to be sparse if </a:t>
            </a:r>
            <a:r>
              <a:rPr lang="el-GR" altLang="zh-TW" dirty="0" smtClean="0"/>
              <a:t>ρ</a:t>
            </a:r>
            <a:r>
              <a:rPr lang="en-US" altLang="zh-TW" dirty="0" smtClean="0"/>
              <a:t> tends to 0 as </a:t>
            </a:r>
            <a:endParaRPr lang="zh-TW" altLang="en-US" dirty="0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1947843" y="3024273"/>
          <a:ext cx="156051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Formula" r:id="rId3" imgW="786240" imgH="182880" progId="Equation.Ribbit">
                  <p:embed/>
                </p:oleObj>
              </mc:Choice>
              <mc:Fallback>
                <p:oleObj name="Formula" r:id="rId3" imgW="786240" imgH="1828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43" y="3024273"/>
                        <a:ext cx="1560513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6421628" y="4110024"/>
          <a:ext cx="156051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Formula" r:id="rId5" imgW="786240" imgH="182880" progId="Equation.Ribbit">
                  <p:embed/>
                </p:oleObj>
              </mc:Choice>
              <mc:Fallback>
                <p:oleObj name="Formula" r:id="rId5" imgW="786240" imgH="18288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628" y="4110024"/>
                        <a:ext cx="1560512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Regular graphs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100" dirty="0" smtClean="0"/>
              <a:t>A regular graph is a graph in which all the vertices have the same degree.</a:t>
            </a:r>
          </a:p>
          <a:p>
            <a:r>
              <a:rPr lang="en-US" altLang="zh-TW" sz="3100" dirty="0" smtClean="0"/>
              <a:t>k-regular graph: every vertex has degree k</a:t>
            </a:r>
          </a:p>
          <a:p>
            <a:r>
              <a:rPr lang="en-US" altLang="zh-TW" sz="3100" dirty="0" smtClean="0"/>
              <a:t>2-regular: ring</a:t>
            </a:r>
          </a:p>
          <a:p>
            <a:r>
              <a:rPr lang="en-US" altLang="zh-TW" sz="3100" dirty="0" smtClean="0"/>
              <a:t>4-regular: square lattice</a:t>
            </a:r>
            <a:endParaRPr lang="zh-TW" altLang="en-US" sz="31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6300192" y="3573797"/>
            <a:ext cx="1080000" cy="1223355"/>
            <a:chOff x="4749350" y="4007445"/>
            <a:chExt cx="1080000" cy="1223355"/>
          </a:xfrm>
        </p:grpSpPr>
        <p:sp>
          <p:nvSpPr>
            <p:cNvPr id="4" name="橢圓 3"/>
            <p:cNvSpPr/>
            <p:nvPr/>
          </p:nvSpPr>
          <p:spPr>
            <a:xfrm>
              <a:off x="4749350" y="4077072"/>
              <a:ext cx="1080000" cy="108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5218285" y="4007445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5220000" y="50868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5680692" y="42768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5647358" y="4866779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4776135" y="4859652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4754112" y="4276445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8" name="群組 77"/>
          <p:cNvGrpSpPr/>
          <p:nvPr/>
        </p:nvGrpSpPr>
        <p:grpSpPr>
          <a:xfrm>
            <a:off x="2771800" y="5301208"/>
            <a:ext cx="1152128" cy="1152112"/>
            <a:chOff x="6660232" y="5301208"/>
            <a:chExt cx="1152128" cy="1152112"/>
          </a:xfrm>
        </p:grpSpPr>
        <p:sp>
          <p:nvSpPr>
            <p:cNvPr id="12" name="橢圓 11"/>
            <p:cNvSpPr/>
            <p:nvPr/>
          </p:nvSpPr>
          <p:spPr>
            <a:xfrm>
              <a:off x="6804248" y="54437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6804248" y="580532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6804248" y="616532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7164000" y="54437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7164000" y="580532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7164000" y="616532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7524000" y="544372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7524000" y="580532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7524000" y="616532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4" name="直線接點 23"/>
            <p:cNvCxnSpPr>
              <a:stCxn id="13" idx="0"/>
              <a:endCxn id="12" idx="4"/>
            </p:cNvCxnSpPr>
            <p:nvPr/>
          </p:nvCxnSpPr>
          <p:spPr>
            <a:xfrm rot="5400000" flipH="1" flipV="1">
              <a:off x="6767452" y="5696524"/>
              <a:ext cx="217592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>
              <a:stCxn id="14" idx="0"/>
              <a:endCxn id="13" idx="4"/>
            </p:cNvCxnSpPr>
            <p:nvPr/>
          </p:nvCxnSpPr>
          <p:spPr>
            <a:xfrm rot="5400000" flipH="1" flipV="1">
              <a:off x="6768248" y="6057320"/>
              <a:ext cx="216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>
              <a:stCxn id="17" idx="0"/>
              <a:endCxn id="16" idx="4"/>
            </p:cNvCxnSpPr>
            <p:nvPr/>
          </p:nvCxnSpPr>
          <p:spPr>
            <a:xfrm rot="5400000" flipH="1" flipV="1">
              <a:off x="7127204" y="5696524"/>
              <a:ext cx="217592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>
              <a:stCxn id="22" idx="0"/>
              <a:endCxn id="20" idx="4"/>
            </p:cNvCxnSpPr>
            <p:nvPr/>
          </p:nvCxnSpPr>
          <p:spPr>
            <a:xfrm rot="5400000" flipH="1" flipV="1">
              <a:off x="7487204" y="5696524"/>
              <a:ext cx="217592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>
              <a:stCxn id="18" idx="0"/>
              <a:endCxn id="17" idx="4"/>
            </p:cNvCxnSpPr>
            <p:nvPr/>
          </p:nvCxnSpPr>
          <p:spPr>
            <a:xfrm rot="5400000" flipH="1" flipV="1">
              <a:off x="7128000" y="6057320"/>
              <a:ext cx="216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>
              <a:stCxn id="23" idx="0"/>
              <a:endCxn id="22" idx="4"/>
            </p:cNvCxnSpPr>
            <p:nvPr/>
          </p:nvCxnSpPr>
          <p:spPr>
            <a:xfrm rot="5400000" flipH="1" flipV="1">
              <a:off x="7488000" y="6057320"/>
              <a:ext cx="216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16" idx="2"/>
              <a:endCxn id="12" idx="6"/>
            </p:cNvCxnSpPr>
            <p:nvPr/>
          </p:nvCxnSpPr>
          <p:spPr>
            <a:xfrm rot="10800000">
              <a:off x="6948248" y="5515728"/>
              <a:ext cx="215752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20" idx="2"/>
              <a:endCxn id="16" idx="6"/>
            </p:cNvCxnSpPr>
            <p:nvPr/>
          </p:nvCxnSpPr>
          <p:spPr>
            <a:xfrm rot="10800000">
              <a:off x="7308000" y="5515728"/>
              <a:ext cx="216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17" idx="2"/>
              <a:endCxn id="13" idx="6"/>
            </p:cNvCxnSpPr>
            <p:nvPr/>
          </p:nvCxnSpPr>
          <p:spPr>
            <a:xfrm rot="10800000">
              <a:off x="6948248" y="5877320"/>
              <a:ext cx="215752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>
              <a:stCxn id="22" idx="2"/>
              <a:endCxn id="17" idx="6"/>
            </p:cNvCxnSpPr>
            <p:nvPr/>
          </p:nvCxnSpPr>
          <p:spPr>
            <a:xfrm rot="10800000">
              <a:off x="7308000" y="5877320"/>
              <a:ext cx="216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18" idx="2"/>
              <a:endCxn id="14" idx="6"/>
            </p:cNvCxnSpPr>
            <p:nvPr/>
          </p:nvCxnSpPr>
          <p:spPr>
            <a:xfrm rot="10800000">
              <a:off x="6948248" y="6237320"/>
              <a:ext cx="215752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>
              <a:stCxn id="18" idx="6"/>
              <a:endCxn id="23" idx="2"/>
            </p:cNvCxnSpPr>
            <p:nvPr/>
          </p:nvCxnSpPr>
          <p:spPr>
            <a:xfrm>
              <a:off x="7308000" y="6237320"/>
              <a:ext cx="216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 rot="5400000" flipH="1" flipV="1">
              <a:off x="6804256" y="5373208"/>
              <a:ext cx="144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rot="5400000" flipH="1" flipV="1">
              <a:off x="7164296" y="5373208"/>
              <a:ext cx="144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rot="5400000" flipH="1" flipV="1">
              <a:off x="7524336" y="5373208"/>
              <a:ext cx="144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 rot="5400000" flipH="1" flipV="1">
              <a:off x="6804256" y="6381320"/>
              <a:ext cx="144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/>
            <p:nvPr/>
          </p:nvCxnSpPr>
          <p:spPr>
            <a:xfrm rot="5400000" flipH="1" flipV="1">
              <a:off x="7164296" y="6381320"/>
              <a:ext cx="144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/>
            <p:nvPr/>
          </p:nvCxnSpPr>
          <p:spPr>
            <a:xfrm rot="5400000" flipH="1" flipV="1">
              <a:off x="7524336" y="6381320"/>
              <a:ext cx="144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>
              <a:off x="6660232" y="5517232"/>
              <a:ext cx="144016" cy="16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6660232" y="5877272"/>
              <a:ext cx="144016" cy="16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/>
            <p:nvPr/>
          </p:nvCxnSpPr>
          <p:spPr>
            <a:xfrm>
              <a:off x="6660232" y="6237312"/>
              <a:ext cx="144016" cy="16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/>
            <p:nvPr/>
          </p:nvCxnSpPr>
          <p:spPr>
            <a:xfrm>
              <a:off x="7668344" y="5517232"/>
              <a:ext cx="144016" cy="16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7668344" y="5877272"/>
              <a:ext cx="144016" cy="16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7668344" y="6237312"/>
              <a:ext cx="144016" cy="16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群組 130"/>
          <p:cNvGrpSpPr/>
          <p:nvPr/>
        </p:nvGrpSpPr>
        <p:grpSpPr>
          <a:xfrm>
            <a:off x="5076056" y="5445224"/>
            <a:ext cx="864096" cy="867088"/>
            <a:chOff x="7092280" y="5731760"/>
            <a:chExt cx="864096" cy="867088"/>
          </a:xfrm>
        </p:grpSpPr>
        <p:sp>
          <p:nvSpPr>
            <p:cNvPr id="80" name="橢圓 79"/>
            <p:cNvSpPr/>
            <p:nvPr/>
          </p:nvSpPr>
          <p:spPr>
            <a:xfrm>
              <a:off x="7092280" y="573176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1" name="橢圓 80"/>
            <p:cNvSpPr/>
            <p:nvPr/>
          </p:nvSpPr>
          <p:spPr>
            <a:xfrm>
              <a:off x="7092280" y="6093352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橢圓 81"/>
            <p:cNvSpPr/>
            <p:nvPr/>
          </p:nvSpPr>
          <p:spPr>
            <a:xfrm>
              <a:off x="7092280" y="6453352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橢圓 82"/>
            <p:cNvSpPr/>
            <p:nvPr/>
          </p:nvSpPr>
          <p:spPr>
            <a:xfrm>
              <a:off x="7452032" y="573176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橢圓 83"/>
            <p:cNvSpPr/>
            <p:nvPr/>
          </p:nvSpPr>
          <p:spPr>
            <a:xfrm>
              <a:off x="7452032" y="6093352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橢圓 84"/>
            <p:cNvSpPr/>
            <p:nvPr/>
          </p:nvSpPr>
          <p:spPr>
            <a:xfrm>
              <a:off x="7452032" y="6453352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橢圓 85"/>
            <p:cNvSpPr/>
            <p:nvPr/>
          </p:nvSpPr>
          <p:spPr>
            <a:xfrm>
              <a:off x="7812032" y="573176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橢圓 86"/>
            <p:cNvSpPr/>
            <p:nvPr/>
          </p:nvSpPr>
          <p:spPr>
            <a:xfrm>
              <a:off x="7812032" y="6093352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橢圓 87"/>
            <p:cNvSpPr/>
            <p:nvPr/>
          </p:nvSpPr>
          <p:spPr>
            <a:xfrm>
              <a:off x="7812032" y="6453352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9" name="直線接點 88"/>
            <p:cNvCxnSpPr>
              <a:stCxn id="81" idx="0"/>
              <a:endCxn id="80" idx="4"/>
            </p:cNvCxnSpPr>
            <p:nvPr/>
          </p:nvCxnSpPr>
          <p:spPr>
            <a:xfrm rot="5400000" flipH="1" flipV="1">
              <a:off x="7055484" y="5984556"/>
              <a:ext cx="217592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>
              <a:stCxn id="82" idx="0"/>
              <a:endCxn id="81" idx="4"/>
            </p:cNvCxnSpPr>
            <p:nvPr/>
          </p:nvCxnSpPr>
          <p:spPr>
            <a:xfrm rot="5400000" flipH="1" flipV="1">
              <a:off x="7056280" y="6345352"/>
              <a:ext cx="216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>
              <a:stCxn id="84" idx="0"/>
              <a:endCxn id="83" idx="4"/>
            </p:cNvCxnSpPr>
            <p:nvPr/>
          </p:nvCxnSpPr>
          <p:spPr>
            <a:xfrm rot="5400000" flipH="1" flipV="1">
              <a:off x="7415236" y="5984556"/>
              <a:ext cx="217592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>
              <a:stCxn id="87" idx="0"/>
              <a:endCxn id="86" idx="4"/>
            </p:cNvCxnSpPr>
            <p:nvPr/>
          </p:nvCxnSpPr>
          <p:spPr>
            <a:xfrm rot="5400000" flipH="1" flipV="1">
              <a:off x="7775236" y="5984556"/>
              <a:ext cx="217592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>
              <a:stCxn id="85" idx="0"/>
              <a:endCxn id="84" idx="4"/>
            </p:cNvCxnSpPr>
            <p:nvPr/>
          </p:nvCxnSpPr>
          <p:spPr>
            <a:xfrm rot="5400000" flipH="1" flipV="1">
              <a:off x="7416032" y="6345352"/>
              <a:ext cx="216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>
              <a:stCxn id="88" idx="0"/>
              <a:endCxn id="87" idx="4"/>
            </p:cNvCxnSpPr>
            <p:nvPr/>
          </p:nvCxnSpPr>
          <p:spPr>
            <a:xfrm rot="5400000" flipH="1" flipV="1">
              <a:off x="7776032" y="6345352"/>
              <a:ext cx="216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>
              <a:stCxn id="83" idx="2"/>
              <a:endCxn id="80" idx="6"/>
            </p:cNvCxnSpPr>
            <p:nvPr/>
          </p:nvCxnSpPr>
          <p:spPr>
            <a:xfrm rot="10800000">
              <a:off x="7236280" y="5803760"/>
              <a:ext cx="215752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>
              <a:stCxn id="86" idx="2"/>
              <a:endCxn id="83" idx="6"/>
            </p:cNvCxnSpPr>
            <p:nvPr/>
          </p:nvCxnSpPr>
          <p:spPr>
            <a:xfrm rot="10800000">
              <a:off x="7596032" y="5803760"/>
              <a:ext cx="216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>
              <a:stCxn id="84" idx="2"/>
              <a:endCxn id="81" idx="6"/>
            </p:cNvCxnSpPr>
            <p:nvPr/>
          </p:nvCxnSpPr>
          <p:spPr>
            <a:xfrm rot="10800000">
              <a:off x="7236280" y="6165352"/>
              <a:ext cx="215752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>
              <a:stCxn id="87" idx="2"/>
              <a:endCxn id="84" idx="6"/>
            </p:cNvCxnSpPr>
            <p:nvPr/>
          </p:nvCxnSpPr>
          <p:spPr>
            <a:xfrm rot="10800000">
              <a:off x="7596032" y="6165352"/>
              <a:ext cx="216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>
              <a:stCxn id="85" idx="2"/>
              <a:endCxn id="82" idx="6"/>
            </p:cNvCxnSpPr>
            <p:nvPr/>
          </p:nvCxnSpPr>
          <p:spPr>
            <a:xfrm rot="10800000">
              <a:off x="7236280" y="6525352"/>
              <a:ext cx="215752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>
              <a:stCxn id="85" idx="6"/>
              <a:endCxn id="88" idx="2"/>
            </p:cNvCxnSpPr>
            <p:nvPr/>
          </p:nvCxnSpPr>
          <p:spPr>
            <a:xfrm>
              <a:off x="7596032" y="6525352"/>
              <a:ext cx="216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圖案 113"/>
            <p:cNvCxnSpPr>
              <a:stCxn id="80" idx="0"/>
              <a:endCxn id="82" idx="4"/>
            </p:cNvCxnSpPr>
            <p:nvPr/>
          </p:nvCxnSpPr>
          <p:spPr bwMode="auto">
            <a:xfrm rot="16200000" flipH="1">
              <a:off x="6731484" y="6164556"/>
              <a:ext cx="865592" cy="1588"/>
            </a:xfrm>
            <a:prstGeom prst="curvedConnector5">
              <a:avLst>
                <a:gd name="adj1" fmla="val -13480"/>
                <a:gd name="adj2" fmla="val -11810835"/>
                <a:gd name="adj3" fmla="val 112380"/>
              </a:avLst>
            </a:prstGeom>
            <a:solidFill>
              <a:schemeClr val="accent1"/>
            </a:solidFill>
            <a:ln w="38100" cap="rnd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圖案 121"/>
            <p:cNvCxnSpPr/>
            <p:nvPr/>
          </p:nvCxnSpPr>
          <p:spPr bwMode="auto">
            <a:xfrm rot="16200000" flipH="1">
              <a:off x="7090738" y="6163762"/>
              <a:ext cx="865592" cy="1588"/>
            </a:xfrm>
            <a:prstGeom prst="curvedConnector5">
              <a:avLst>
                <a:gd name="adj1" fmla="val -13480"/>
                <a:gd name="adj2" fmla="val -11810835"/>
                <a:gd name="adj3" fmla="val 112380"/>
              </a:avLst>
            </a:prstGeom>
            <a:solidFill>
              <a:schemeClr val="accent1"/>
            </a:solidFill>
            <a:ln w="38100" cap="rnd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圖案 122"/>
            <p:cNvCxnSpPr/>
            <p:nvPr/>
          </p:nvCxnSpPr>
          <p:spPr bwMode="auto">
            <a:xfrm rot="16200000" flipH="1">
              <a:off x="7450777" y="6165258"/>
              <a:ext cx="865592" cy="1588"/>
            </a:xfrm>
            <a:prstGeom prst="curvedConnector5">
              <a:avLst>
                <a:gd name="adj1" fmla="val -13480"/>
                <a:gd name="adj2" fmla="val -11810835"/>
                <a:gd name="adj3" fmla="val 112380"/>
              </a:avLst>
            </a:prstGeom>
            <a:solidFill>
              <a:schemeClr val="accent1"/>
            </a:solidFill>
            <a:ln w="38100" cap="rnd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圖案 124"/>
            <p:cNvCxnSpPr>
              <a:stCxn id="80" idx="2"/>
              <a:endCxn id="86" idx="6"/>
            </p:cNvCxnSpPr>
            <p:nvPr/>
          </p:nvCxnSpPr>
          <p:spPr bwMode="auto">
            <a:xfrm rot="10800000" flipH="1">
              <a:off x="7092280" y="5803760"/>
              <a:ext cx="863752" cy="1588"/>
            </a:xfrm>
            <a:prstGeom prst="curvedConnector5">
              <a:avLst>
                <a:gd name="adj1" fmla="val -26466"/>
                <a:gd name="adj2" fmla="val 16335710"/>
                <a:gd name="adj3" fmla="val 126466"/>
              </a:avLst>
            </a:prstGeom>
            <a:solidFill>
              <a:schemeClr val="accent1"/>
            </a:solidFill>
            <a:ln w="38100" cap="rnd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圖案 128"/>
            <p:cNvCxnSpPr/>
            <p:nvPr/>
          </p:nvCxnSpPr>
          <p:spPr bwMode="auto">
            <a:xfrm rot="10800000" flipH="1">
              <a:off x="7092280" y="6163715"/>
              <a:ext cx="863752" cy="1588"/>
            </a:xfrm>
            <a:prstGeom prst="curvedConnector5">
              <a:avLst>
                <a:gd name="adj1" fmla="val -26466"/>
                <a:gd name="adj2" fmla="val 16335710"/>
                <a:gd name="adj3" fmla="val 126466"/>
              </a:avLst>
            </a:prstGeom>
            <a:solidFill>
              <a:schemeClr val="accent1"/>
            </a:solidFill>
            <a:ln w="38100" cap="rnd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圖案 129"/>
            <p:cNvCxnSpPr/>
            <p:nvPr/>
          </p:nvCxnSpPr>
          <p:spPr bwMode="auto">
            <a:xfrm rot="10800000" flipH="1">
              <a:off x="7092624" y="6523755"/>
              <a:ext cx="863752" cy="1588"/>
            </a:xfrm>
            <a:prstGeom prst="curvedConnector5">
              <a:avLst>
                <a:gd name="adj1" fmla="val -26466"/>
                <a:gd name="adj2" fmla="val 16335710"/>
                <a:gd name="adj3" fmla="val 126466"/>
              </a:avLst>
            </a:prstGeom>
            <a:solidFill>
              <a:schemeClr val="accent1"/>
            </a:solidFill>
            <a:ln w="38100" cap="rnd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Degree in directed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In-degree: the number of incoming edges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Out-degree: the number of outgoing edges</a:t>
            </a:r>
            <a:endParaRPr lang="zh-TW" altLang="en-US" dirty="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3131840" y="2780928"/>
          <a:ext cx="241458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Formula" r:id="rId3" imgW="1216800" imgH="684720" progId="Equation.Ribbit">
                  <p:embed/>
                </p:oleObj>
              </mc:Choice>
              <mc:Fallback>
                <p:oleObj name="Formula" r:id="rId3" imgW="1216800" imgH="68472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780928"/>
                        <a:ext cx="2414588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3089895" y="5167461"/>
          <a:ext cx="25622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Formula" r:id="rId5" imgW="1290600" imgH="646560" progId="Equation.Ribbit">
                  <p:embed/>
                </p:oleObj>
              </mc:Choice>
              <mc:Fallback>
                <p:oleObj name="Formula" r:id="rId5" imgW="1290600" imgH="64656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895" y="5167461"/>
                        <a:ext cx="256222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Degree in directed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m: the number of edges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 mean in-degree and the mean out-degree are equal</a:t>
            </a:r>
            <a:endParaRPr lang="zh-TW" altLang="en-US" dirty="0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060153" y="2492896"/>
          <a:ext cx="546417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Formula" r:id="rId3" imgW="2752200" imgH="608400" progId="Equation.Ribbit">
                  <p:embed/>
                </p:oleObj>
              </mc:Choice>
              <mc:Fallback>
                <p:oleObj name="Formula" r:id="rId3" imgW="2752200" imgH="60840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153" y="2492896"/>
                        <a:ext cx="5464175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1403648" y="4883621"/>
          <a:ext cx="661511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Formula" r:id="rId5" imgW="3331440" imgH="608400" progId="Equation.Ribbit">
                  <p:embed/>
                </p:oleObj>
              </mc:Choice>
              <mc:Fallback>
                <p:oleObj name="Formula" r:id="rId5" imgW="3331440" imgH="60840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883621"/>
                        <a:ext cx="6615112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871538" y="854075"/>
            <a:ext cx="8162925" cy="769938"/>
          </a:xfrm>
        </p:spPr>
        <p:txBody>
          <a:bodyPr/>
          <a:lstStyle/>
          <a:p>
            <a:r>
              <a:rPr lang="en-US" altLang="zh-TW" smtClean="0"/>
              <a:t>Acyclic directed network</a:t>
            </a:r>
            <a:endParaRPr lang="zh-TW" altLang="en-US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Acyclic network: a network has no cycles.</a:t>
            </a:r>
          </a:p>
          <a:p>
            <a:r>
              <a:rPr lang="en-US" altLang="zh-TW" dirty="0" smtClean="0"/>
              <a:t>Citation network is acyclic (a paper can only cite another paper if it has already been written).</a:t>
            </a:r>
          </a:p>
          <a:p>
            <a:r>
              <a:rPr lang="en-US" altLang="zh-TW" dirty="0" smtClean="0"/>
              <a:t>Vertices are laid out in such a way that all edges point downward.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Path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Path: a sequence of connected vertices</a:t>
            </a:r>
          </a:p>
          <a:p>
            <a:r>
              <a:rPr lang="en-US" altLang="zh-TW" dirty="0" smtClean="0"/>
              <a:t>Self-avoiding path: a path that does not intersect itself</a:t>
            </a:r>
          </a:p>
          <a:p>
            <a:r>
              <a:rPr lang="en-US" altLang="zh-TW" dirty="0" smtClean="0"/>
              <a:t>Length of a path: the number of edges in the path</a:t>
            </a:r>
          </a:p>
          <a:p>
            <a:r>
              <a:rPr lang="en-US" altLang="zh-TW" dirty="0" smtClean="0"/>
              <a:t>If there is a path of length 2 from j to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via k, then A</a:t>
            </a:r>
            <a:r>
              <a:rPr lang="en-US" altLang="zh-TW" baseline="-25000" dirty="0" smtClean="0"/>
              <a:t>ik</a:t>
            </a:r>
            <a:r>
              <a:rPr lang="en-US" altLang="zh-TW" dirty="0" smtClean="0"/>
              <a:t>A</a:t>
            </a:r>
            <a:r>
              <a:rPr lang="en-US" altLang="zh-TW" baseline="-25000" dirty="0" smtClean="0"/>
              <a:t>kj</a:t>
            </a:r>
            <a:r>
              <a:rPr lang="en-US" altLang="zh-TW" dirty="0" smtClean="0"/>
              <a:t>=1.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Paths and adjacency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    : the number of paths of length 2 from j to </a:t>
            </a:r>
            <a:r>
              <a:rPr lang="en-US" altLang="zh-TW" dirty="0" err="1" smtClean="0"/>
              <a:t>i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     : the number of paths of length 3 from j to </a:t>
            </a:r>
            <a:r>
              <a:rPr lang="en-US" altLang="zh-TW" dirty="0" err="1" smtClean="0"/>
              <a:t>i</a:t>
            </a: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1443038" y="1952214"/>
          <a:ext cx="6111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Formula" r:id="rId3" imgW="307440" imgH="287280" progId="Equation.Ribbit">
                  <p:embed/>
                </p:oleObj>
              </mc:Choice>
              <mc:Fallback>
                <p:oleObj name="Formula" r:id="rId3" imgW="307440" imgH="28728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1952214"/>
                        <a:ext cx="61118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1436688" y="4159250"/>
          <a:ext cx="6111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Formula" r:id="rId5" imgW="307440" imgH="287280" progId="Equation.Ribbit">
                  <p:embed/>
                </p:oleObj>
              </mc:Choice>
              <mc:Fallback>
                <p:oleObj name="Formula" r:id="rId5" imgW="307440" imgH="287280" progId="Equation.Ribbit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4159250"/>
                        <a:ext cx="61118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2843808" y="3046785"/>
          <a:ext cx="3967163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Formula" r:id="rId7" imgW="1998000" imgH="516960" progId="Equation.Ribbit">
                  <p:embed/>
                </p:oleObj>
              </mc:Choice>
              <mc:Fallback>
                <p:oleObj name="Formula" r:id="rId7" imgW="1998000" imgH="516960" progId="Equation.Ribbit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046785"/>
                        <a:ext cx="3967163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2699792" y="5266779"/>
          <a:ext cx="444023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Formula" r:id="rId9" imgW="2236680" imgH="451080" progId="Equation.Ribbit">
                  <p:embed/>
                </p:oleObj>
              </mc:Choice>
              <mc:Fallback>
                <p:oleObj name="Formula" r:id="rId9" imgW="2236680" imgH="451080" progId="Equation.Ribbit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266779"/>
                        <a:ext cx="4440238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Paths and adjacency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    : the number of paths of length r from j to </a:t>
            </a:r>
            <a:r>
              <a:rPr lang="en-US" altLang="zh-TW" dirty="0" err="1" smtClean="0"/>
              <a:t>i</a:t>
            </a:r>
            <a:endParaRPr lang="en-US" altLang="zh-TW" dirty="0" smtClean="0"/>
          </a:p>
          <a:p>
            <a:r>
              <a:rPr lang="en-US" altLang="zh-TW" dirty="0" smtClean="0"/>
              <a:t>Loop: the start vertex and the end vertex of a path are the same</a:t>
            </a:r>
          </a:p>
          <a:p>
            <a:r>
              <a:rPr lang="en-US" altLang="zh-TW" i="1" dirty="0" smtClean="0"/>
              <a:t>L</a:t>
            </a:r>
            <a:r>
              <a:rPr lang="en-US" altLang="zh-TW" i="1" baseline="-25000" dirty="0" smtClean="0"/>
              <a:t>r</a:t>
            </a:r>
            <a:r>
              <a:rPr lang="en-US" altLang="zh-TW" dirty="0" smtClean="0"/>
              <a:t>: the total number of loops of length r</a:t>
            </a:r>
            <a:endParaRPr lang="zh-TW" altLang="en-US" dirty="0"/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1397544" y="1946110"/>
          <a:ext cx="6048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Formula" r:id="rId3" imgW="304920" imgH="287280" progId="Equation.Ribbit">
                  <p:embed/>
                </p:oleObj>
              </mc:Choice>
              <mc:Fallback>
                <p:oleObj name="Formula" r:id="rId3" imgW="304920" imgH="28728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544" y="1946110"/>
                        <a:ext cx="60483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3633267" y="2425452"/>
          <a:ext cx="18748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Formula" r:id="rId5" imgW="943920" imgH="287280" progId="Equation.Ribbit">
                  <p:embed/>
                </p:oleObj>
              </mc:Choice>
              <mc:Fallback>
                <p:oleObj name="Formula" r:id="rId5" imgW="943920" imgH="28728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267" y="2425452"/>
                        <a:ext cx="187483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3131840" y="5085233"/>
          <a:ext cx="34258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Formula" r:id="rId7" imgW="1726200" imgH="505800" progId="Equation.Ribbit">
                  <p:embed/>
                </p:oleObj>
              </mc:Choice>
              <mc:Fallback>
                <p:oleObj name="Formula" r:id="rId7" imgW="1726200" imgH="505800" progId="Equation.Ribbit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085233"/>
                        <a:ext cx="342582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The number of loops in an undirected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The adjacency matrix A in an undirected graph is symmetric.</a:t>
            </a:r>
          </a:p>
          <a:p>
            <a:r>
              <a:rPr lang="en-US" altLang="zh-TW" sz="2800" dirty="0" smtClean="0"/>
              <a:t>It has </a:t>
            </a:r>
            <a:r>
              <a:rPr lang="en-US" altLang="zh-TW" sz="2800" i="1" dirty="0" smtClean="0"/>
              <a:t>n</a:t>
            </a:r>
            <a:r>
              <a:rPr lang="en-US" altLang="zh-TW" sz="2800" dirty="0" smtClean="0"/>
              <a:t> real </a:t>
            </a:r>
            <a:r>
              <a:rPr lang="en-US" altLang="zh-TW" sz="2800" dirty="0" err="1" smtClean="0"/>
              <a:t>eigenvaues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2800" dirty="0" smtClean="0"/>
              <a:t>It is </a:t>
            </a:r>
            <a:r>
              <a:rPr lang="en-US" altLang="zh-TW" sz="2800" dirty="0" err="1" smtClean="0"/>
              <a:t>diagonizable</a:t>
            </a:r>
            <a:r>
              <a:rPr lang="en-US" altLang="zh-TW" sz="2800" dirty="0" smtClean="0"/>
              <a:t> and there exists an orthogonal matrix U such that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Where K is a diagonal matrix of </a:t>
            </a:r>
            <a:r>
              <a:rPr lang="en-US" altLang="zh-TW" sz="2800" dirty="0" err="1" smtClean="0"/>
              <a:t>eigenvalues</a:t>
            </a:r>
            <a:r>
              <a:rPr lang="en-US" altLang="zh-TW" sz="2800" dirty="0" smtClean="0"/>
              <a:t>. </a:t>
            </a:r>
            <a:endParaRPr lang="zh-TW" altLang="en-US" sz="2800" dirty="0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987824" y="4316710"/>
          <a:ext cx="26431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Formula" r:id="rId3" imgW="1331280" imgH="277200" progId="Equation.Ribbit">
                  <p:embed/>
                </p:oleObj>
              </mc:Choice>
              <mc:Fallback>
                <p:oleObj name="Formula" r:id="rId3" imgW="1331280" imgH="27720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316710"/>
                        <a:ext cx="2643187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The number of loops in an undirected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83568" y="407707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Where    is the </a:t>
            </a:r>
            <a:r>
              <a:rPr lang="en-US" altLang="zh-TW" sz="3200" i="1" dirty="0" smtClean="0"/>
              <a:t>i</a:t>
            </a:r>
            <a:r>
              <a:rPr lang="en-US" altLang="zh-TW" sz="3200" baseline="30000" dirty="0" smtClean="0"/>
              <a:t>th</a:t>
            </a:r>
            <a:r>
              <a:rPr lang="en-US" altLang="zh-TW" sz="3200" dirty="0" smtClean="0"/>
              <a:t> </a:t>
            </a:r>
            <a:r>
              <a:rPr lang="en-US" altLang="zh-TW" sz="3200" dirty="0" err="1" smtClean="0"/>
              <a:t>eigenvalue</a:t>
            </a:r>
            <a:r>
              <a:rPr lang="en-US" altLang="zh-TW" sz="3200" dirty="0" smtClean="0"/>
              <a:t> of the adjacency matrix A</a:t>
            </a:r>
            <a:endParaRPr lang="zh-TW" altLang="en-US" sz="3200" dirty="0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1396901" y="2011437"/>
          <a:ext cx="576738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Formula" r:id="rId3" imgW="2905920" imgH="313920" progId="Equation.Ribbit">
                  <p:embed/>
                </p:oleObj>
              </mc:Choice>
              <mc:Fallback>
                <p:oleObj name="Formula" r:id="rId3" imgW="2905920" imgH="31392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901" y="2011437"/>
                        <a:ext cx="5767387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71513" y="3008313"/>
          <a:ext cx="78025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Formula" r:id="rId5" imgW="3931920" imgH="397800" progId="Equation.Ribbit">
                  <p:embed/>
                </p:oleObj>
              </mc:Choice>
              <mc:Fallback>
                <p:oleObj name="Formula" r:id="rId5" imgW="3931920" imgH="39780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3008313"/>
                        <a:ext cx="7802562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2195736" y="4149080"/>
          <a:ext cx="3159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Formula" r:id="rId7" imgW="158760" imgH="223560" progId="Equation.Ribbit">
                  <p:embed/>
                </p:oleObj>
              </mc:Choice>
              <mc:Fallback>
                <p:oleObj name="Formula" r:id="rId7" imgW="158760" imgH="223560" progId="Equation.Ribbit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149080"/>
                        <a:ext cx="315912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The number of loops in an directed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adjacency matrix is not symmetric.</a:t>
            </a:r>
          </a:p>
          <a:p>
            <a:r>
              <a:rPr lang="en-US" altLang="zh-TW" dirty="0" smtClean="0"/>
              <a:t>It may not be </a:t>
            </a:r>
            <a:r>
              <a:rPr lang="en-US" altLang="zh-TW" dirty="0" err="1" smtClean="0"/>
              <a:t>diagonizable</a:t>
            </a:r>
            <a:r>
              <a:rPr lang="en-US" altLang="zh-TW" dirty="0" smtClean="0"/>
              <a:t> </a:t>
            </a:r>
          </a:p>
          <a:p>
            <a:r>
              <a:rPr lang="en-US" altLang="zh-TW" dirty="0" err="1" smtClean="0"/>
              <a:t>Schur</a:t>
            </a:r>
            <a:r>
              <a:rPr lang="en-US" altLang="zh-TW" dirty="0" smtClean="0"/>
              <a:t> theorem: there is an upper triangular matrix T and an orthogonal matrix Q such that</a:t>
            </a:r>
          </a:p>
          <a:p>
            <a:endParaRPr lang="zh-TW" altLang="en-US" dirty="0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3221038" y="5232747"/>
          <a:ext cx="28067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Formula" r:id="rId3" imgW="1413720" imgH="324000" progId="Equation.Ribbit">
                  <p:embed/>
                </p:oleObj>
              </mc:Choice>
              <mc:Fallback>
                <p:oleObj name="Formula" r:id="rId3" imgW="1413720" imgH="32400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5232747"/>
                        <a:ext cx="280670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The number of loops in an directed 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Suppose k is an </a:t>
            </a:r>
            <a:r>
              <a:rPr lang="en-US" altLang="zh-TW" dirty="0" err="1" smtClean="0"/>
              <a:t>eigenvalue</a:t>
            </a:r>
            <a:r>
              <a:rPr lang="en-US" altLang="zh-TW" dirty="0" smtClean="0"/>
              <a:t> of A with the eigenvector x, i.e.,</a:t>
            </a:r>
          </a:p>
          <a:p>
            <a:r>
              <a:rPr lang="en-US" altLang="zh-TW" dirty="0" smtClean="0"/>
              <a:t>Then</a:t>
            </a:r>
          </a:p>
          <a:p>
            <a:r>
              <a:rPr lang="en-US" altLang="zh-TW" dirty="0" smtClean="0"/>
              <a:t>k is also an </a:t>
            </a:r>
            <a:r>
              <a:rPr lang="en-US" altLang="zh-TW" dirty="0" err="1" smtClean="0"/>
              <a:t>eigenvalue</a:t>
            </a:r>
            <a:r>
              <a:rPr lang="en-US" altLang="zh-TW" dirty="0" smtClean="0"/>
              <a:t> of T with the eigenvector  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55576" y="573325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This also shows that the </a:t>
            </a:r>
            <a:r>
              <a:rPr lang="en-US" altLang="zh-TW" dirty="0" err="1" smtClean="0"/>
              <a:t>eigenvalues</a:t>
            </a:r>
            <a:r>
              <a:rPr lang="en-US" altLang="zh-TW" dirty="0" smtClean="0"/>
              <a:t> of the adjacency matrix A of an acyclic network are all 0.</a:t>
            </a:r>
            <a:endParaRPr lang="zh-TW" altLang="en-US" dirty="0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6156176" y="2491341"/>
          <a:ext cx="14668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Formula" r:id="rId3" imgW="739440" imgH="194400" progId="Equation.Ribbit">
                  <p:embed/>
                </p:oleObj>
              </mc:Choice>
              <mc:Fallback>
                <p:oleObj name="Formula" r:id="rId3" imgW="739440" imgH="194400" progId="Equation.Ribbit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491341"/>
                        <a:ext cx="14668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2522824" y="3029904"/>
          <a:ext cx="56118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Formula" r:id="rId5" imgW="2831040" imgH="244080" progId="Equation.Ribbit">
                  <p:embed/>
                </p:oleObj>
              </mc:Choice>
              <mc:Fallback>
                <p:oleObj name="Formula" r:id="rId5" imgW="2831040" imgH="244080" progId="Equation.Ribbit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824" y="3029904"/>
                        <a:ext cx="5611813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3852231" y="4123242"/>
          <a:ext cx="7588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Formula" r:id="rId7" imgW="382320" imgH="242640" progId="Equation.Ribbit">
                  <p:embed/>
                </p:oleObj>
              </mc:Choice>
              <mc:Fallback>
                <p:oleObj name="Formula" r:id="rId7" imgW="382320" imgH="242640" progId="Equation.Ribbit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231" y="4123242"/>
                        <a:ext cx="7588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0"/>
          <p:cNvGraphicFramePr>
            <a:graphicFrameLocks noChangeAspect="1"/>
          </p:cNvGraphicFramePr>
          <p:nvPr/>
        </p:nvGraphicFramePr>
        <p:xfrm>
          <a:off x="1053852" y="4826669"/>
          <a:ext cx="769461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Formula" r:id="rId9" imgW="3880080" imgH="348120" progId="Equation.Ribbit">
                  <p:embed/>
                </p:oleObj>
              </mc:Choice>
              <mc:Fallback>
                <p:oleObj name="Formula" r:id="rId9" imgW="3880080" imgH="348120" progId="Equation.Ribbit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852" y="4826669"/>
                        <a:ext cx="7694612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Geodesic paths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A geodesic path (shortest path) is a path between two vertices that no shorter path exists</a:t>
            </a:r>
          </a:p>
          <a:p>
            <a:r>
              <a:rPr lang="en-US" altLang="zh-TW" sz="2800" dirty="0" smtClean="0"/>
              <a:t>Geodesic distance (shortest distance): the length of a geodesic path</a:t>
            </a:r>
          </a:p>
          <a:p>
            <a:r>
              <a:rPr lang="en-US" altLang="zh-TW" sz="2800" dirty="0" smtClean="0"/>
              <a:t>The smallest value r such that</a:t>
            </a:r>
          </a:p>
          <a:p>
            <a:r>
              <a:rPr lang="en-US" altLang="zh-TW" sz="2800" dirty="0" smtClean="0"/>
              <a:t>Geodesic paths are self-avoiding (Why?)</a:t>
            </a:r>
          </a:p>
          <a:p>
            <a:r>
              <a:rPr lang="en-US" altLang="zh-TW" sz="2800" dirty="0" smtClean="0"/>
              <a:t>Geodesic paths are not necessarily unique </a:t>
            </a:r>
            <a:endParaRPr lang="zh-TW" altLang="en-US" sz="2800" dirty="0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6876256" y="4270516"/>
          <a:ext cx="16097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Formula" r:id="rId3" imgW="811800" imgH="241560" progId="Equation.Ribbit">
                  <p:embed/>
                </p:oleObj>
              </mc:Choice>
              <mc:Fallback>
                <p:oleObj name="Formula" r:id="rId3" imgW="811800" imgH="24156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4270516"/>
                        <a:ext cx="1609725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Diameter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diameter </a:t>
            </a:r>
            <a:r>
              <a:rPr lang="en-US" altLang="zh-TW" i="1" dirty="0" smtClean="0"/>
              <a:t>d</a:t>
            </a:r>
            <a:r>
              <a:rPr lang="en-US" altLang="zh-TW" dirty="0" smtClean="0"/>
              <a:t> of a graph is the length of the longest geodesic paths between any pairs of vertices in a network.</a:t>
            </a:r>
          </a:p>
          <a:p>
            <a:r>
              <a:rPr lang="en-US" altLang="zh-TW" dirty="0" smtClean="0"/>
              <a:t>Suppose that     is the geodesic distance between vertices i and j</a:t>
            </a:r>
            <a:endParaRPr lang="zh-TW" altLang="en-US" dirty="0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195484" y="4046254"/>
          <a:ext cx="4349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Formula" r:id="rId3" imgW="218520" imgH="250200" progId="Equation.Ribbit">
                  <p:embed/>
                </p:oleObj>
              </mc:Choice>
              <mc:Fallback>
                <p:oleObj name="Formula" r:id="rId3" imgW="218520" imgH="25020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484" y="4046254"/>
                        <a:ext cx="4349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3105150" y="5205884"/>
          <a:ext cx="27051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Formula" r:id="rId5" imgW="1361520" imgH="449640" progId="Equation.Ribbit">
                  <p:embed/>
                </p:oleObj>
              </mc:Choice>
              <mc:Fallback>
                <p:oleObj name="Formula" r:id="rId5" imgW="1361520" imgH="44964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5205884"/>
                        <a:ext cx="2705100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err="1" smtClean="0"/>
              <a:t>Eulerian</a:t>
            </a:r>
            <a:r>
              <a:rPr lang="en-US" altLang="zh-TW" dirty="0" smtClean="0"/>
              <a:t> path and Hamiltonian path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err="1" smtClean="0"/>
              <a:t>Eulerian</a:t>
            </a:r>
            <a:r>
              <a:rPr lang="en-US" altLang="zh-TW" sz="2800" dirty="0" smtClean="0"/>
              <a:t> path: a path that traverses each </a:t>
            </a:r>
            <a:r>
              <a:rPr lang="en-US" altLang="zh-TW" sz="2800" dirty="0" smtClean="0">
                <a:solidFill>
                  <a:srgbClr val="FF0000"/>
                </a:solidFill>
              </a:rPr>
              <a:t>edge</a:t>
            </a:r>
            <a:r>
              <a:rPr lang="en-US" altLang="zh-TW" sz="2800" dirty="0" smtClean="0"/>
              <a:t> in a network exactly once.</a:t>
            </a:r>
          </a:p>
          <a:p>
            <a:pPr>
              <a:buNone/>
            </a:pPr>
            <a:endParaRPr lang="en-US" altLang="zh-TW" sz="2800" dirty="0" smtClean="0"/>
          </a:p>
          <a:p>
            <a:r>
              <a:rPr lang="en-US" altLang="zh-TW" sz="2800" dirty="0" smtClean="0"/>
              <a:t>Hamiltonian path: a path that visits each </a:t>
            </a:r>
            <a:r>
              <a:rPr lang="en-US" altLang="zh-TW" sz="2800" dirty="0" smtClean="0">
                <a:solidFill>
                  <a:srgbClr val="FF0000"/>
                </a:solidFill>
              </a:rPr>
              <a:t>vertex </a:t>
            </a:r>
            <a:r>
              <a:rPr lang="en-US" altLang="zh-TW" sz="2800" dirty="0" smtClean="0"/>
              <a:t>in a network exactly once. </a:t>
            </a:r>
            <a:br>
              <a:rPr lang="en-US" altLang="zh-TW" sz="2800" dirty="0" smtClean="0"/>
            </a:br>
            <a:r>
              <a:rPr lang="en-US" altLang="zh-TW" sz="2800" dirty="0" smtClean="0"/>
              <a:t>(self-avoiding)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A </a:t>
            </a:r>
            <a:r>
              <a:rPr lang="en-US" altLang="zh-TW" sz="2800" dirty="0" err="1" smtClean="0"/>
              <a:t>Eulerian</a:t>
            </a:r>
            <a:r>
              <a:rPr lang="en-US" altLang="zh-TW" sz="2800" dirty="0" smtClean="0"/>
              <a:t> path is not necessarily self-avoiding.</a:t>
            </a:r>
            <a:endParaRPr lang="zh-TW" altLang="en-US" sz="2800" dirty="0"/>
          </a:p>
        </p:txBody>
      </p:sp>
      <p:graphicFrame>
        <p:nvGraphicFramePr>
          <p:cNvPr id="47" name="物件 46"/>
          <p:cNvGraphicFramePr>
            <a:graphicFrameLocks noChangeAspect="1"/>
          </p:cNvGraphicFramePr>
          <p:nvPr/>
        </p:nvGraphicFramePr>
        <p:xfrm>
          <a:off x="7308304" y="2204864"/>
          <a:ext cx="1343025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name="Visio" r:id="rId3" imgW="2236089" imgH="2343912" progId="">
                  <p:embed/>
                </p:oleObj>
              </mc:Choice>
              <mc:Fallback>
                <p:oleObj name="Visio" r:id="rId3" imgW="2236089" imgH="234391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2204864"/>
                        <a:ext cx="1343025" cy="1408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物件 47"/>
          <p:cNvGraphicFramePr>
            <a:graphicFrameLocks noChangeAspect="1"/>
          </p:cNvGraphicFramePr>
          <p:nvPr/>
        </p:nvGraphicFramePr>
        <p:xfrm>
          <a:off x="7308304" y="3933056"/>
          <a:ext cx="134302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name="Visio" r:id="rId5" imgW="2236089" imgH="2343912" progId="">
                  <p:embed/>
                </p:oleObj>
              </mc:Choice>
              <mc:Fallback>
                <p:oleObj name="Visio" r:id="rId5" imgW="2236089" imgH="234391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3933056"/>
                        <a:ext cx="1343025" cy="140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871538" y="546100"/>
            <a:ext cx="8162925" cy="1077913"/>
          </a:xfrm>
        </p:spPr>
        <p:txBody>
          <a:bodyPr/>
          <a:lstStyle/>
          <a:p>
            <a:r>
              <a:rPr lang="en-US" altLang="zh-TW" sz="3200" dirty="0" smtClean="0"/>
              <a:t>Vertices are laid out in such a way that all edges point downward</a:t>
            </a:r>
            <a:endParaRPr lang="zh-TW" altLang="en-US" sz="3200" dirty="0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an acyclic network, there must be a vertex without outgoing edges.</a:t>
            </a:r>
          </a:p>
          <a:p>
            <a:r>
              <a:rPr lang="en-US" altLang="zh-TW" dirty="0" smtClean="0"/>
              <a:t>Draw this vertex at the bottom.</a:t>
            </a:r>
          </a:p>
          <a:p>
            <a:r>
              <a:rPr lang="en-US" altLang="zh-TW" dirty="0" smtClean="0"/>
              <a:t>Remove that vertex from the original acyclic network and all the edges attached to it.</a:t>
            </a:r>
          </a:p>
          <a:p>
            <a:r>
              <a:rPr lang="en-US" altLang="zh-TW" dirty="0" smtClean="0"/>
              <a:t>Repeat the process.</a:t>
            </a:r>
            <a:endParaRPr lang="zh-TW" altLang="en-US" dirty="0" smtClean="0"/>
          </a:p>
        </p:txBody>
      </p:sp>
      <p:cxnSp>
        <p:nvCxnSpPr>
          <p:cNvPr id="4" name="直線接點 3"/>
          <p:cNvCxnSpPr>
            <a:stCxn id="7" idx="1"/>
            <a:endCxn id="6" idx="5"/>
          </p:cNvCxnSpPr>
          <p:nvPr/>
        </p:nvCxnSpPr>
        <p:spPr>
          <a:xfrm rot="16200000" flipV="1">
            <a:off x="7287200" y="5064080"/>
            <a:ext cx="186208" cy="474240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8" idx="0"/>
            <a:endCxn id="7" idx="4"/>
          </p:cNvCxnSpPr>
          <p:nvPr/>
        </p:nvCxnSpPr>
        <p:spPr>
          <a:xfrm rot="5400000" flipH="1" flipV="1">
            <a:off x="7452304" y="5733248"/>
            <a:ext cx="432064" cy="0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10" idx="0"/>
            <a:endCxn id="6" idx="4"/>
          </p:cNvCxnSpPr>
          <p:nvPr/>
        </p:nvCxnSpPr>
        <p:spPr>
          <a:xfrm rot="16200000" flipV="1">
            <a:off x="6624212" y="5697244"/>
            <a:ext cx="1152144" cy="216024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10" idx="1"/>
            <a:endCxn id="9" idx="5"/>
          </p:cNvCxnSpPr>
          <p:nvPr/>
        </p:nvCxnSpPr>
        <p:spPr>
          <a:xfrm rot="16200000" flipV="1">
            <a:off x="6963164" y="6108196"/>
            <a:ext cx="330224" cy="258216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10" idx="7"/>
            <a:endCxn id="8" idx="3"/>
          </p:cNvCxnSpPr>
          <p:nvPr/>
        </p:nvCxnSpPr>
        <p:spPr>
          <a:xfrm rot="5400000" flipH="1" flipV="1">
            <a:off x="7323204" y="6108196"/>
            <a:ext cx="330224" cy="258216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9" idx="7"/>
            <a:endCxn id="7" idx="3"/>
          </p:cNvCxnSpPr>
          <p:nvPr/>
        </p:nvCxnSpPr>
        <p:spPr>
          <a:xfrm rot="5400000" flipH="1" flipV="1">
            <a:off x="7071176" y="5424120"/>
            <a:ext cx="474240" cy="618256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 bwMode="auto">
          <a:xfrm>
            <a:off x="7291828" y="6375224"/>
            <a:ext cx="432048" cy="4320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lg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/>
              <a:t>1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6516216" y="5829978"/>
            <a:ext cx="432048" cy="4320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lg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/>
              <a:t>2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7668344" y="5846454"/>
            <a:ext cx="432048" cy="4320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lg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/>
              <a:t>3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7668344" y="5229200"/>
            <a:ext cx="432048" cy="4320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lg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/>
              <a:t>4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6660232" y="4974120"/>
            <a:ext cx="432048" cy="4320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lg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/>
              <a:t>5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sp>
        <p:nvSpPr>
          <p:cNvPr id="34" name="圓角矩形圖說文字 33"/>
          <p:cNvSpPr/>
          <p:nvPr/>
        </p:nvSpPr>
        <p:spPr bwMode="auto">
          <a:xfrm>
            <a:off x="2915816" y="5733256"/>
            <a:ext cx="3384376" cy="504056"/>
          </a:xfrm>
          <a:prstGeom prst="wedgeRoundRectCallout">
            <a:avLst>
              <a:gd name="adj1" fmla="val 58031"/>
              <a:gd name="adj2" fmla="val -2872"/>
              <a:gd name="adj3" fmla="val 16667"/>
            </a:avLst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rPr>
              <a:t>Choose one of them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7020272" y="5085184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tailEnd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7596336" y="537321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tailEnd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596336" y="594928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tailEnd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876256" y="594928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tailEnd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236296" y="6381328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tailEnd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 animBg="1"/>
      <p:bldP spid="3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err="1" smtClean="0"/>
              <a:t>Königsberg</a:t>
            </a:r>
            <a:r>
              <a:rPr lang="en-US" altLang="zh-TW" dirty="0" smtClean="0"/>
              <a:t> bridge </a:t>
            </a:r>
            <a:r>
              <a:rPr lang="en-US" altLang="zh-TW" dirty="0" err="1" smtClean="0"/>
              <a:t>probelm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4 land masses, 7 bridges</a:t>
            </a:r>
          </a:p>
          <a:p>
            <a:r>
              <a:rPr lang="en-US" altLang="zh-TW" sz="2400" dirty="0" smtClean="0"/>
              <a:t>Does there exist a walking route that crosses every bridge exactly once?</a:t>
            </a:r>
          </a:p>
          <a:p>
            <a:r>
              <a:rPr lang="en-US" altLang="zh-TW" sz="2400" dirty="0" err="1" smtClean="0"/>
              <a:t>Eulerian</a:t>
            </a:r>
            <a:r>
              <a:rPr lang="en-US" altLang="zh-TW" sz="2400" dirty="0" smtClean="0"/>
              <a:t> path</a:t>
            </a:r>
          </a:p>
          <a:p>
            <a:r>
              <a:rPr lang="en-US" altLang="zh-TW" sz="2400" dirty="0" smtClean="0"/>
              <a:t>A network can have an </a:t>
            </a:r>
            <a:r>
              <a:rPr lang="en-US" altLang="zh-TW" sz="2400" dirty="0" err="1" smtClean="0"/>
              <a:t>Eulerian</a:t>
            </a:r>
            <a:r>
              <a:rPr lang="en-US" altLang="zh-TW" sz="2400" dirty="0" smtClean="0"/>
              <a:t> path only if there are exactly two or zero vertices of odd degree</a:t>
            </a:r>
          </a:p>
          <a:p>
            <a:endParaRPr lang="zh-TW" altLang="en-US" dirty="0"/>
          </a:p>
        </p:txBody>
      </p:sp>
      <p:graphicFrame>
        <p:nvGraphicFramePr>
          <p:cNvPr id="80" name="物件 79"/>
          <p:cNvGraphicFramePr>
            <a:graphicFrameLocks noChangeAspect="1"/>
          </p:cNvGraphicFramePr>
          <p:nvPr/>
        </p:nvGraphicFramePr>
        <p:xfrm>
          <a:off x="3779912" y="4797152"/>
          <a:ext cx="16891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" name="Visio" r:id="rId3" imgW="1688592" imgH="1688592" progId="">
                  <p:embed/>
                </p:oleObj>
              </mc:Choice>
              <mc:Fallback>
                <p:oleObj name="Visio" r:id="rId3" imgW="1688592" imgH="168859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797152"/>
                        <a:ext cx="16891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A network is </a:t>
            </a:r>
            <a:r>
              <a:rPr lang="en-US" altLang="zh-TW" sz="2800" dirty="0" smtClean="0">
                <a:solidFill>
                  <a:srgbClr val="FF0000"/>
                </a:solidFill>
              </a:rPr>
              <a:t>connected</a:t>
            </a:r>
            <a:r>
              <a:rPr lang="en-US" altLang="zh-TW" sz="2800" dirty="0" smtClean="0"/>
              <a:t> if there is a path from every vertex to any other vertex.</a:t>
            </a:r>
          </a:p>
          <a:p>
            <a:r>
              <a:rPr lang="en-US" altLang="zh-TW" sz="2800" dirty="0" smtClean="0"/>
              <a:t>Disconnected networks can be separated into several </a:t>
            </a:r>
            <a:r>
              <a:rPr lang="en-US" altLang="zh-TW" sz="2800" dirty="0" smtClean="0">
                <a:solidFill>
                  <a:srgbClr val="FF0000"/>
                </a:solidFill>
              </a:rPr>
              <a:t>components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2800" dirty="0" smtClean="0"/>
              <a:t>Components:</a:t>
            </a:r>
          </a:p>
          <a:p>
            <a:pPr lvl="1"/>
            <a:r>
              <a:rPr lang="en-US" altLang="zh-TW" sz="2000" dirty="0" smtClean="0"/>
              <a:t>There is a path from every vertex in the </a:t>
            </a:r>
            <a:r>
              <a:rPr lang="en-US" altLang="zh-TW" sz="2000" dirty="0" err="1" smtClean="0"/>
              <a:t>subnetwork</a:t>
            </a:r>
            <a:r>
              <a:rPr lang="en-US" altLang="zh-TW" sz="2000" dirty="0" smtClean="0"/>
              <a:t> to any other vertex in the same </a:t>
            </a:r>
            <a:r>
              <a:rPr lang="en-US" altLang="zh-TW" sz="2000" dirty="0" err="1" smtClean="0"/>
              <a:t>subnetwork</a:t>
            </a:r>
            <a:r>
              <a:rPr lang="en-US" altLang="zh-TW" sz="2000" dirty="0" smtClean="0"/>
              <a:t>.</a:t>
            </a:r>
          </a:p>
          <a:p>
            <a:pPr lvl="1"/>
            <a:r>
              <a:rPr lang="en-US" altLang="zh-TW" sz="2000" dirty="0" smtClean="0"/>
              <a:t>No other </a:t>
            </a:r>
            <a:r>
              <a:rPr lang="en-US" altLang="zh-TW" sz="2000" dirty="0" err="1" smtClean="0"/>
              <a:t>vextex</a:t>
            </a:r>
            <a:r>
              <a:rPr lang="en-US" altLang="zh-TW" sz="2000" dirty="0" smtClean="0"/>
              <a:t> can be added while preserving this property.</a:t>
            </a:r>
            <a:endParaRPr lang="zh-TW" altLang="en-US" sz="2000" dirty="0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229400" y="4851722"/>
            <a:ext cx="1212533" cy="239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Components in directed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4764360"/>
          </a:xfrm>
        </p:spPr>
        <p:txBody>
          <a:bodyPr/>
          <a:lstStyle/>
          <a:p>
            <a:r>
              <a:rPr lang="en-US" altLang="zh-TW" sz="2100" dirty="0" smtClean="0"/>
              <a:t>Weakly connected: ignored the directed nature of edges</a:t>
            </a:r>
          </a:p>
          <a:p>
            <a:r>
              <a:rPr lang="en-US" altLang="zh-TW" sz="2100" dirty="0" smtClean="0"/>
              <a:t>Strongly connected: there is a </a:t>
            </a:r>
            <a:r>
              <a:rPr lang="en-US" altLang="zh-TW" sz="2100" dirty="0" smtClean="0">
                <a:solidFill>
                  <a:srgbClr val="FF0000"/>
                </a:solidFill>
              </a:rPr>
              <a:t>directed</a:t>
            </a:r>
            <a:r>
              <a:rPr lang="en-US" altLang="zh-TW" sz="2100" dirty="0" smtClean="0"/>
              <a:t> path from every vertex to any other vertex.</a:t>
            </a:r>
          </a:p>
          <a:p>
            <a:endParaRPr lang="en-US" altLang="zh-TW" sz="2100" dirty="0" smtClean="0"/>
          </a:p>
          <a:p>
            <a:endParaRPr lang="en-US" altLang="zh-TW" sz="2100" dirty="0" smtClean="0"/>
          </a:p>
          <a:p>
            <a:r>
              <a:rPr lang="en-US" altLang="zh-TW" sz="2100" dirty="0" smtClean="0"/>
              <a:t>Out-component of a vertex A:  </a:t>
            </a:r>
            <a:br>
              <a:rPr lang="en-US" altLang="zh-TW" sz="2100" dirty="0" smtClean="0"/>
            </a:br>
            <a:r>
              <a:rPr lang="en-US" altLang="zh-TW" sz="2100" dirty="0" smtClean="0"/>
              <a:t>the set of vertices that can be reached </a:t>
            </a:r>
            <a:br>
              <a:rPr lang="en-US" altLang="zh-TW" sz="2100" dirty="0" smtClean="0"/>
            </a:br>
            <a:r>
              <a:rPr lang="en-US" altLang="zh-TW" sz="2100" dirty="0" smtClean="0"/>
              <a:t>by directed paths from vertex A </a:t>
            </a:r>
            <a:br>
              <a:rPr lang="en-US" altLang="zh-TW" sz="2100" dirty="0" smtClean="0"/>
            </a:br>
            <a:r>
              <a:rPr lang="en-US" altLang="zh-TW" sz="2100" dirty="0" smtClean="0"/>
              <a:t>and including A itself.</a:t>
            </a:r>
          </a:p>
          <a:p>
            <a:r>
              <a:rPr lang="en-US" altLang="zh-TW" sz="2100" dirty="0" smtClean="0"/>
              <a:t>In-component of a vertex A: </a:t>
            </a:r>
            <a:br>
              <a:rPr lang="en-US" altLang="zh-TW" sz="2100" dirty="0" smtClean="0"/>
            </a:br>
            <a:r>
              <a:rPr lang="en-US" altLang="zh-TW" sz="2100" dirty="0" smtClean="0"/>
              <a:t>the set of vertices from which there is </a:t>
            </a:r>
            <a:br>
              <a:rPr lang="en-US" altLang="zh-TW" sz="2100" dirty="0" smtClean="0"/>
            </a:br>
            <a:r>
              <a:rPr lang="en-US" altLang="zh-TW" sz="2100" dirty="0" smtClean="0"/>
              <a:t>a directed path to A, including A itself.</a:t>
            </a:r>
            <a:endParaRPr lang="zh-TW" altLang="en-US" sz="2100" dirty="0"/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806430" y="2194570"/>
            <a:ext cx="10858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511113" y="4514225"/>
            <a:ext cx="2928461" cy="162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r>
              <a:rPr lang="en-US" altLang="zh-TW" smtClean="0"/>
              <a:t>An algorithm </a:t>
            </a:r>
            <a:r>
              <a:rPr lang="en-US" altLang="zh-TW" dirty="0" smtClean="0"/>
              <a:t>to check whether a network is acyclic</a:t>
            </a:r>
            <a:endParaRPr lang="zh-TW" altLang="en-US" dirty="0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1. Find a vertex with no outgoing edge.</a:t>
            </a:r>
          </a:p>
          <a:p>
            <a:r>
              <a:rPr lang="en-US" altLang="zh-TW" sz="2800" dirty="0" smtClean="0"/>
              <a:t>2. If no such vertex exists, the network is </a:t>
            </a:r>
            <a:r>
              <a:rPr lang="en-US" altLang="zh-TW" sz="2800" dirty="0" smtClean="0">
                <a:solidFill>
                  <a:srgbClr val="FF0000"/>
                </a:solidFill>
              </a:rPr>
              <a:t>cyclic</a:t>
            </a:r>
            <a:r>
              <a:rPr lang="en-US" altLang="zh-TW" sz="2800" dirty="0" smtClean="0"/>
              <a:t>. Otherwise, if such a vertex does exist, remove it and all its incoming edges from the network.</a:t>
            </a:r>
          </a:p>
          <a:p>
            <a:r>
              <a:rPr lang="en-US" altLang="zh-TW" sz="2800" dirty="0" smtClean="0"/>
              <a:t>3. If all the vertices have been removed, the network is </a:t>
            </a:r>
            <a:r>
              <a:rPr lang="en-US" altLang="zh-TW" sz="2800" dirty="0" smtClean="0">
                <a:solidFill>
                  <a:srgbClr val="FF0000"/>
                </a:solidFill>
              </a:rPr>
              <a:t>acyclic</a:t>
            </a:r>
            <a:r>
              <a:rPr lang="en-US" altLang="zh-TW" sz="2800" dirty="0" smtClean="0"/>
              <a:t>. Otherwise, go back to Step 1.</a:t>
            </a:r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871538" y="546100"/>
            <a:ext cx="8162925" cy="1077913"/>
          </a:xfrm>
        </p:spPr>
        <p:txBody>
          <a:bodyPr/>
          <a:lstStyle/>
          <a:p>
            <a:r>
              <a:rPr lang="en-US" altLang="zh-TW" sz="3200" smtClean="0">
                <a:solidFill>
                  <a:srgbClr val="003366"/>
                </a:solidFill>
              </a:rPr>
              <a:t>Vertices are laid out in such a way that all edges point downward</a:t>
            </a:r>
            <a:endParaRPr lang="zh-TW" altLang="en-US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4836368"/>
          </a:xfrm>
        </p:spPr>
        <p:txBody>
          <a:bodyPr/>
          <a:lstStyle/>
          <a:p>
            <a:r>
              <a:rPr lang="en-US" altLang="zh-TW" sz="2100" dirty="0" smtClean="0"/>
              <a:t>There can be an edge from vertex j to vertex </a:t>
            </a:r>
            <a:r>
              <a:rPr lang="en-US" altLang="zh-TW" sz="2100" dirty="0" err="1" smtClean="0"/>
              <a:t>i</a:t>
            </a:r>
            <a:r>
              <a:rPr lang="en-US" altLang="zh-TW" sz="2100" dirty="0" smtClean="0"/>
              <a:t> if j&gt;</a:t>
            </a:r>
            <a:r>
              <a:rPr lang="en-US" altLang="zh-TW" sz="2100" dirty="0" err="1" smtClean="0"/>
              <a:t>i</a:t>
            </a:r>
            <a:r>
              <a:rPr lang="en-US" altLang="zh-TW" sz="2100" dirty="0" smtClean="0"/>
              <a:t>. </a:t>
            </a:r>
          </a:p>
          <a:p>
            <a:r>
              <a:rPr lang="en-US" altLang="zh-TW" sz="2100" dirty="0" smtClean="0"/>
              <a:t>The adjacency matrix is strictly upper triangular (upper triangular with the diagonal element being all 0).</a:t>
            </a:r>
          </a:p>
          <a:p>
            <a:endParaRPr lang="en-US" altLang="zh-TW" sz="2100" dirty="0" smtClean="0"/>
          </a:p>
          <a:p>
            <a:endParaRPr lang="en-US" altLang="zh-TW" sz="2100" dirty="0" smtClean="0"/>
          </a:p>
          <a:p>
            <a:endParaRPr lang="en-US" altLang="zh-TW" sz="2100" dirty="0" smtClean="0"/>
          </a:p>
          <a:p>
            <a:endParaRPr lang="en-US" altLang="zh-TW" sz="2100" dirty="0" smtClean="0"/>
          </a:p>
          <a:p>
            <a:endParaRPr lang="en-US" altLang="zh-TW" sz="2100" dirty="0" smtClean="0"/>
          </a:p>
          <a:p>
            <a:endParaRPr lang="en-US" altLang="zh-TW" sz="2100" dirty="0" smtClean="0"/>
          </a:p>
          <a:p>
            <a:r>
              <a:rPr lang="en-US" altLang="zh-TW" sz="2100" dirty="0" smtClean="0"/>
              <a:t>Through </a:t>
            </a:r>
            <a:r>
              <a:rPr lang="en-US" altLang="zh-TW" sz="2100" dirty="0" err="1" smtClean="0"/>
              <a:t>relabling</a:t>
            </a:r>
            <a:r>
              <a:rPr lang="en-US" altLang="zh-TW" sz="2100" dirty="0" smtClean="0"/>
              <a:t>, any acyclic network has a strictly upper triangular adjacency matrix.</a:t>
            </a:r>
          </a:p>
          <a:p>
            <a:r>
              <a:rPr lang="en-US" altLang="zh-TW" sz="2100" dirty="0" smtClean="0"/>
              <a:t>All the </a:t>
            </a:r>
            <a:r>
              <a:rPr lang="en-US" altLang="zh-TW" sz="2100" dirty="0" err="1" smtClean="0"/>
              <a:t>eigenvalues</a:t>
            </a:r>
            <a:r>
              <a:rPr lang="en-US" altLang="zh-TW" sz="2100" dirty="0" smtClean="0"/>
              <a:t> of the adjacency matrix of an acyclic network are 0. (this is necessary </a:t>
            </a:r>
            <a:r>
              <a:rPr lang="en-US" altLang="zh-TW" sz="2100" smtClean="0"/>
              <a:t>and sufficient</a:t>
            </a:r>
            <a:r>
              <a:rPr lang="en-US" altLang="zh-TW" sz="2100" dirty="0" smtClean="0"/>
              <a:t>)</a:t>
            </a:r>
            <a:endParaRPr lang="zh-TW" altLang="en-US" sz="2100" dirty="0" smtClean="0"/>
          </a:p>
        </p:txBody>
      </p:sp>
      <p:grpSp>
        <p:nvGrpSpPr>
          <p:cNvPr id="43" name="群組 42"/>
          <p:cNvGrpSpPr/>
          <p:nvPr/>
        </p:nvGrpSpPr>
        <p:grpSpPr>
          <a:xfrm>
            <a:off x="1907704" y="3180024"/>
            <a:ext cx="1584176" cy="1833152"/>
            <a:chOff x="9252520" y="4686088"/>
            <a:chExt cx="1584176" cy="1833152"/>
          </a:xfrm>
        </p:grpSpPr>
        <p:cxnSp>
          <p:nvCxnSpPr>
            <p:cNvPr id="4" name="直線接點 3"/>
            <p:cNvCxnSpPr>
              <a:stCxn id="6" idx="1"/>
              <a:endCxn id="5" idx="5"/>
            </p:cNvCxnSpPr>
            <p:nvPr/>
          </p:nvCxnSpPr>
          <p:spPr>
            <a:xfrm rot="16200000" flipV="1">
              <a:off x="10023504" y="4776048"/>
              <a:ext cx="186208" cy="474240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橢圓 4"/>
            <p:cNvSpPr/>
            <p:nvPr/>
          </p:nvSpPr>
          <p:spPr>
            <a:xfrm>
              <a:off x="9756576" y="4797152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10332640" y="5085184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10332640" y="566124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9612560" y="566124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9972600" y="6093296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接點 9"/>
            <p:cNvCxnSpPr>
              <a:stCxn id="7" idx="0"/>
              <a:endCxn id="6" idx="4"/>
            </p:cNvCxnSpPr>
            <p:nvPr/>
          </p:nvCxnSpPr>
          <p:spPr>
            <a:xfrm rot="5400000" flipH="1" flipV="1">
              <a:off x="10188608" y="5445216"/>
              <a:ext cx="432064" cy="0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>
              <a:stCxn id="9" idx="0"/>
              <a:endCxn id="5" idx="4"/>
            </p:cNvCxnSpPr>
            <p:nvPr/>
          </p:nvCxnSpPr>
          <p:spPr>
            <a:xfrm rot="16200000" flipV="1">
              <a:off x="9360516" y="5409212"/>
              <a:ext cx="1152144" cy="21602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>
              <a:stCxn id="9" idx="1"/>
              <a:endCxn id="8" idx="5"/>
            </p:cNvCxnSpPr>
            <p:nvPr/>
          </p:nvCxnSpPr>
          <p:spPr>
            <a:xfrm rot="16200000" flipV="1">
              <a:off x="9699468" y="5820164"/>
              <a:ext cx="330224" cy="258216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>
              <a:stCxn id="9" idx="7"/>
              <a:endCxn id="7" idx="3"/>
            </p:cNvCxnSpPr>
            <p:nvPr/>
          </p:nvCxnSpPr>
          <p:spPr>
            <a:xfrm rot="5400000" flipH="1" flipV="1">
              <a:off x="10059508" y="5820164"/>
              <a:ext cx="330224" cy="258216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8" idx="7"/>
              <a:endCxn id="6" idx="3"/>
            </p:cNvCxnSpPr>
            <p:nvPr/>
          </p:nvCxnSpPr>
          <p:spPr>
            <a:xfrm rot="5400000" flipH="1" flipV="1">
              <a:off x="9807480" y="5136088"/>
              <a:ext cx="474240" cy="618256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 bwMode="auto">
            <a:xfrm>
              <a:off x="10028132" y="6087192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1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9252520" y="5541946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2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0404648" y="5558422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3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10404648" y="4941168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4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9396536" y="4686088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5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4139952" y="3093674"/>
            <a:ext cx="2867124" cy="1886550"/>
            <a:chOff x="4657204" y="6237312"/>
            <a:chExt cx="2867124" cy="1886550"/>
          </a:xfrm>
        </p:grpSpPr>
        <p:graphicFrame>
          <p:nvGraphicFramePr>
            <p:cNvPr id="21" name="物件 20"/>
            <p:cNvGraphicFramePr>
              <a:graphicFrameLocks noChangeAspect="1"/>
            </p:cNvGraphicFramePr>
            <p:nvPr/>
          </p:nvGraphicFramePr>
          <p:xfrm>
            <a:off x="5447878" y="6496050"/>
            <a:ext cx="2076450" cy="154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8" name="Formula" r:id="rId3" imgW="1047960" imgH="777240" progId="Equation.Ribbit">
                    <p:embed/>
                  </p:oleObj>
                </mc:Choice>
                <mc:Fallback>
                  <p:oleObj name="Formula" r:id="rId3" imgW="1047960" imgH="777240" progId="Equation.Ribbit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7878" y="6496050"/>
                          <a:ext cx="2076450" cy="1541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矩形 21"/>
            <p:cNvSpPr/>
            <p:nvPr/>
          </p:nvSpPr>
          <p:spPr bwMode="auto">
            <a:xfrm>
              <a:off x="5508104" y="6237312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新細明體" charset="-120"/>
                </a:rPr>
                <a:t>1</a:t>
              </a:r>
              <a:endPara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5885992" y="6237312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新細明體" charset="-120"/>
                </a:rPr>
                <a:t>2</a:t>
              </a:r>
              <a:endPara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6261306" y="6237312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新細明體" charset="-120"/>
                </a:rPr>
                <a:t>3</a:t>
              </a:r>
              <a:endPara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6641953" y="6237312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新細明體" charset="-120"/>
                </a:rPr>
                <a:t>4</a:t>
              </a:r>
              <a:endPara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5076056" y="6501867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新細明體" charset="-120"/>
                </a:rPr>
                <a:t>1</a:t>
              </a:r>
              <a:endPara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5076056" y="6794766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新細明體" charset="-120"/>
                </a:rPr>
                <a:t>2</a:t>
              </a:r>
              <a:endPara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5076056" y="7094372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新細明體" charset="-120"/>
                </a:rPr>
                <a:t>3</a:t>
              </a:r>
              <a:endPara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5076056" y="7391363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新細明體" charset="-120"/>
                </a:rPr>
                <a:t>4</a:t>
              </a:r>
              <a:endPara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4657204" y="7073850"/>
              <a:ext cx="576064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新細明體" charset="-120"/>
                </a:rPr>
                <a:t>A=</a:t>
              </a:r>
              <a:endPara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7000558" y="6238800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新細明體" charset="-120"/>
                </a:rPr>
                <a:t>5</a:t>
              </a:r>
              <a:endPara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5076000" y="7691814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新細明體" charset="-120"/>
                </a:rPr>
                <a:t>5</a:t>
              </a:r>
            </a:p>
          </p:txBody>
        </p:sp>
      </p:grpSp>
      <p:sp>
        <p:nvSpPr>
          <p:cNvPr id="31" name="直角三角形 30"/>
          <p:cNvSpPr/>
          <p:nvPr/>
        </p:nvSpPr>
        <p:spPr bwMode="auto">
          <a:xfrm>
            <a:off x="5112288" y="3268508"/>
            <a:ext cx="1980000" cy="1584000"/>
          </a:xfrm>
          <a:prstGeom prst="rtTriangl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871538" y="854075"/>
            <a:ext cx="8162925" cy="769938"/>
          </a:xfrm>
        </p:spPr>
        <p:txBody>
          <a:bodyPr/>
          <a:lstStyle/>
          <a:p>
            <a:r>
              <a:rPr lang="en-US" altLang="zh-TW" smtClean="0"/>
              <a:t>Hypergraphs</a:t>
            </a:r>
            <a:endParaRPr lang="zh-TW" altLang="en-US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2892152"/>
          </a:xfrm>
        </p:spPr>
        <p:txBody>
          <a:bodyPr>
            <a:normAutofit fontScale="92500"/>
          </a:bodyPr>
          <a:lstStyle/>
          <a:p>
            <a:r>
              <a:rPr lang="en-US" altLang="zh-TW" dirty="0" err="1" smtClean="0"/>
              <a:t>Hyperedge</a:t>
            </a:r>
            <a:r>
              <a:rPr lang="en-US" altLang="zh-TW" dirty="0" smtClean="0"/>
              <a:t>: an generalized edge that joins more than two vertices. </a:t>
            </a:r>
          </a:p>
          <a:p>
            <a:r>
              <a:rPr lang="en-US" altLang="zh-TW" dirty="0" smtClean="0"/>
              <a:t>A </a:t>
            </a:r>
            <a:r>
              <a:rPr lang="en-US" altLang="zh-TW" dirty="0" err="1" smtClean="0"/>
              <a:t>hyperedge</a:t>
            </a:r>
            <a:r>
              <a:rPr lang="en-US" altLang="zh-TW" dirty="0" smtClean="0"/>
              <a:t> is a group of vertices.</a:t>
            </a:r>
          </a:p>
          <a:p>
            <a:r>
              <a:rPr lang="en-US" altLang="zh-TW" dirty="0" err="1" smtClean="0"/>
              <a:t>Hypergraph</a:t>
            </a:r>
            <a:r>
              <a:rPr lang="en-US" altLang="zh-TW" dirty="0" smtClean="0"/>
              <a:t>: a graph with </a:t>
            </a:r>
            <a:r>
              <a:rPr lang="en-US" altLang="zh-TW" dirty="0" err="1" smtClean="0"/>
              <a:t>hyperedges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Affiliation networks: films and actors.</a:t>
            </a:r>
            <a:endParaRPr lang="zh-TW" altLang="en-US" dirty="0" smtClean="0"/>
          </a:p>
        </p:txBody>
      </p:sp>
      <p:grpSp>
        <p:nvGrpSpPr>
          <p:cNvPr id="52" name="群組 51"/>
          <p:cNvGrpSpPr/>
          <p:nvPr/>
        </p:nvGrpSpPr>
        <p:grpSpPr>
          <a:xfrm>
            <a:off x="2771800" y="4695949"/>
            <a:ext cx="3888432" cy="1973411"/>
            <a:chOff x="2051720" y="4479925"/>
            <a:chExt cx="3888432" cy="1973411"/>
          </a:xfrm>
        </p:grpSpPr>
        <p:sp>
          <p:nvSpPr>
            <p:cNvPr id="4" name="橢圓 3"/>
            <p:cNvSpPr/>
            <p:nvPr/>
          </p:nvSpPr>
          <p:spPr>
            <a:xfrm>
              <a:off x="3420000" y="494116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4499992" y="494116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3420000" y="60228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4499992" y="60228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3960000" y="54828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 bwMode="auto">
            <a:xfrm>
              <a:off x="3131840" y="4725144"/>
              <a:ext cx="1800200" cy="57606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3107126" y="4821866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1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 bwMode="auto">
            <a:xfrm>
              <a:off x="2915816" y="4479925"/>
              <a:ext cx="2068066" cy="1895475"/>
            </a:xfrm>
            <a:custGeom>
              <a:avLst/>
              <a:gdLst>
                <a:gd name="connsiteX0" fmla="*/ 0 w 1911350"/>
                <a:gd name="connsiteY0" fmla="*/ 0 h 1895475"/>
                <a:gd name="connsiteX1" fmla="*/ 1901825 w 1911350"/>
                <a:gd name="connsiteY1" fmla="*/ 3175 h 1895475"/>
                <a:gd name="connsiteX2" fmla="*/ 1911350 w 1911350"/>
                <a:gd name="connsiteY2" fmla="*/ 717550 h 1895475"/>
                <a:gd name="connsiteX3" fmla="*/ 784225 w 1911350"/>
                <a:gd name="connsiteY3" fmla="*/ 1895475 h 1895475"/>
                <a:gd name="connsiteX4" fmla="*/ 15875 w 1911350"/>
                <a:gd name="connsiteY4" fmla="*/ 1889125 h 1895475"/>
                <a:gd name="connsiteX5" fmla="*/ 0 w 1911350"/>
                <a:gd name="connsiteY5" fmla="*/ 0 h 18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1350" h="1895475">
                  <a:moveTo>
                    <a:pt x="0" y="0"/>
                  </a:moveTo>
                  <a:lnTo>
                    <a:pt x="1901825" y="3175"/>
                  </a:lnTo>
                  <a:lnTo>
                    <a:pt x="1911350" y="717550"/>
                  </a:lnTo>
                  <a:lnTo>
                    <a:pt x="784225" y="1895475"/>
                  </a:lnTo>
                  <a:lnTo>
                    <a:pt x="15875" y="18891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0" name="梯形 19"/>
            <p:cNvSpPr/>
            <p:nvPr/>
          </p:nvSpPr>
          <p:spPr bwMode="auto">
            <a:xfrm>
              <a:off x="3131840" y="5373216"/>
              <a:ext cx="1800200" cy="864096"/>
            </a:xfrm>
            <a:prstGeom prst="trapezoid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3101022" y="5901986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2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2" name="梯形 21"/>
            <p:cNvSpPr/>
            <p:nvPr/>
          </p:nvSpPr>
          <p:spPr bwMode="auto">
            <a:xfrm rot="16200000">
              <a:off x="3635896" y="4941168"/>
              <a:ext cx="1800200" cy="1224136"/>
            </a:xfrm>
            <a:prstGeom prst="trapezoid">
              <a:avLst>
                <a:gd name="adj" fmla="val 25137"/>
              </a:avLst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4547286" y="4830104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4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4563762" y="5901986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5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4004174" y="5373216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3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2267744" y="4509120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2051720" y="5157192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0000FF"/>
                  </a:solidFill>
                </a:rPr>
                <a:t>B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2195736" y="5661248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00B050"/>
                  </a:solidFill>
                </a:rPr>
                <a:t>C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5508104" y="5517232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7030A0"/>
                  </a:solidFill>
                </a:rPr>
                <a:t>D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cxnSp>
          <p:nvCxnSpPr>
            <p:cNvPr id="32" name="直線單箭頭接點 31"/>
            <p:cNvCxnSpPr>
              <a:stCxn id="25" idx="3"/>
            </p:cNvCxnSpPr>
            <p:nvPr/>
          </p:nvCxnSpPr>
          <p:spPr bwMode="auto">
            <a:xfrm>
              <a:off x="2699792" y="4725144"/>
              <a:ext cx="504056" cy="14401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med" len="lg"/>
            </a:ln>
            <a:effectLst/>
          </p:spPr>
        </p:cxnSp>
        <p:cxnSp>
          <p:nvCxnSpPr>
            <p:cNvPr id="37" name="直線單箭頭接點 36"/>
            <p:cNvCxnSpPr>
              <a:stCxn id="26" idx="3"/>
            </p:cNvCxnSpPr>
            <p:nvPr/>
          </p:nvCxnSpPr>
          <p:spPr bwMode="auto">
            <a:xfrm>
              <a:off x="2483768" y="5373216"/>
              <a:ext cx="43204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triangle" w="med" len="lg"/>
            </a:ln>
            <a:effectLst/>
          </p:spPr>
        </p:cxnSp>
        <p:cxnSp>
          <p:nvCxnSpPr>
            <p:cNvPr id="40" name="直線單箭頭接點 39"/>
            <p:cNvCxnSpPr>
              <a:stCxn id="27" idx="3"/>
            </p:cNvCxnSpPr>
            <p:nvPr/>
          </p:nvCxnSpPr>
          <p:spPr bwMode="auto">
            <a:xfrm>
              <a:off x="2627784" y="5877272"/>
              <a:ext cx="576064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 w="med" len="lg"/>
            </a:ln>
            <a:effectLst/>
          </p:spPr>
        </p:cxnSp>
        <p:cxnSp>
          <p:nvCxnSpPr>
            <p:cNvPr id="43" name="直線單箭頭接點 42"/>
            <p:cNvCxnSpPr>
              <a:stCxn id="28" idx="1"/>
            </p:cNvCxnSpPr>
            <p:nvPr/>
          </p:nvCxnSpPr>
          <p:spPr bwMode="auto">
            <a:xfrm rot="10800000">
              <a:off x="5148064" y="5733256"/>
              <a:ext cx="36004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triangle" w="med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871538" y="854075"/>
            <a:ext cx="8162925" cy="769938"/>
          </a:xfrm>
        </p:spPr>
        <p:txBody>
          <a:bodyPr/>
          <a:lstStyle/>
          <a:p>
            <a:r>
              <a:rPr lang="en-US" altLang="zh-TW" smtClean="0"/>
              <a:t>Bipartite networks</a:t>
            </a:r>
            <a:endParaRPr lang="zh-TW" altLang="en-US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267612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Transform a </a:t>
            </a:r>
            <a:r>
              <a:rPr lang="en-US" altLang="zh-TW" dirty="0" err="1" smtClean="0"/>
              <a:t>hypergraph</a:t>
            </a:r>
            <a:r>
              <a:rPr lang="en-US" altLang="zh-TW" dirty="0" smtClean="0"/>
              <a:t> into a </a:t>
            </a:r>
            <a:r>
              <a:rPr lang="en-US" altLang="zh-TW" dirty="0" err="1" smtClean="0"/>
              <a:t>bipartitie</a:t>
            </a:r>
            <a:r>
              <a:rPr lang="en-US" altLang="zh-TW" dirty="0" smtClean="0"/>
              <a:t> network (two-mode network)</a:t>
            </a:r>
          </a:p>
          <a:p>
            <a:r>
              <a:rPr lang="en-US" altLang="zh-TW" dirty="0" smtClean="0"/>
              <a:t>There are two kinds of vertices, one representing the original vertices and the other representing the groups to which they belong.</a:t>
            </a:r>
          </a:p>
          <a:p>
            <a:endParaRPr lang="zh-TW" altLang="en-US" dirty="0" smtClean="0"/>
          </a:p>
        </p:txBody>
      </p:sp>
      <p:grpSp>
        <p:nvGrpSpPr>
          <p:cNvPr id="27" name="群組 26"/>
          <p:cNvGrpSpPr/>
          <p:nvPr/>
        </p:nvGrpSpPr>
        <p:grpSpPr>
          <a:xfrm>
            <a:off x="683568" y="4695949"/>
            <a:ext cx="3888432" cy="1973411"/>
            <a:chOff x="2051720" y="4479925"/>
            <a:chExt cx="3888432" cy="1973411"/>
          </a:xfrm>
        </p:grpSpPr>
        <p:sp>
          <p:nvSpPr>
            <p:cNvPr id="28" name="橢圓 27"/>
            <p:cNvSpPr/>
            <p:nvPr/>
          </p:nvSpPr>
          <p:spPr>
            <a:xfrm>
              <a:off x="3420000" y="494116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/>
            <p:cNvSpPr/>
            <p:nvPr/>
          </p:nvSpPr>
          <p:spPr>
            <a:xfrm>
              <a:off x="4499992" y="494116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3420000" y="60228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4499992" y="60228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3960000" y="54828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 bwMode="auto">
            <a:xfrm>
              <a:off x="3131840" y="4725144"/>
              <a:ext cx="1800200" cy="57606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3107126" y="4821866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1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35" name="手繪多邊形 34"/>
            <p:cNvSpPr/>
            <p:nvPr/>
          </p:nvSpPr>
          <p:spPr bwMode="auto">
            <a:xfrm>
              <a:off x="2915816" y="4479925"/>
              <a:ext cx="2068066" cy="1895475"/>
            </a:xfrm>
            <a:custGeom>
              <a:avLst/>
              <a:gdLst>
                <a:gd name="connsiteX0" fmla="*/ 0 w 1911350"/>
                <a:gd name="connsiteY0" fmla="*/ 0 h 1895475"/>
                <a:gd name="connsiteX1" fmla="*/ 1901825 w 1911350"/>
                <a:gd name="connsiteY1" fmla="*/ 3175 h 1895475"/>
                <a:gd name="connsiteX2" fmla="*/ 1911350 w 1911350"/>
                <a:gd name="connsiteY2" fmla="*/ 717550 h 1895475"/>
                <a:gd name="connsiteX3" fmla="*/ 784225 w 1911350"/>
                <a:gd name="connsiteY3" fmla="*/ 1895475 h 1895475"/>
                <a:gd name="connsiteX4" fmla="*/ 15875 w 1911350"/>
                <a:gd name="connsiteY4" fmla="*/ 1889125 h 1895475"/>
                <a:gd name="connsiteX5" fmla="*/ 0 w 1911350"/>
                <a:gd name="connsiteY5" fmla="*/ 0 h 18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1350" h="1895475">
                  <a:moveTo>
                    <a:pt x="0" y="0"/>
                  </a:moveTo>
                  <a:lnTo>
                    <a:pt x="1901825" y="3175"/>
                  </a:lnTo>
                  <a:lnTo>
                    <a:pt x="1911350" y="717550"/>
                  </a:lnTo>
                  <a:lnTo>
                    <a:pt x="784225" y="1895475"/>
                  </a:lnTo>
                  <a:lnTo>
                    <a:pt x="15875" y="18891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36" name="梯形 35"/>
            <p:cNvSpPr/>
            <p:nvPr/>
          </p:nvSpPr>
          <p:spPr bwMode="auto">
            <a:xfrm>
              <a:off x="3131840" y="5373216"/>
              <a:ext cx="1800200" cy="864096"/>
            </a:xfrm>
            <a:prstGeom prst="trapezoid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3101022" y="5901986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2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38" name="梯形 37"/>
            <p:cNvSpPr/>
            <p:nvPr/>
          </p:nvSpPr>
          <p:spPr bwMode="auto">
            <a:xfrm rot="16200000">
              <a:off x="3635896" y="4941168"/>
              <a:ext cx="1800200" cy="1224136"/>
            </a:xfrm>
            <a:prstGeom prst="trapezoid">
              <a:avLst>
                <a:gd name="adj" fmla="val 25137"/>
              </a:avLst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4547286" y="4830104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4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4563762" y="5901986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5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4004174" y="5373216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3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2267744" y="4509120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2051720" y="5157192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0000FF"/>
                  </a:solidFill>
                </a:rPr>
                <a:t>B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2195736" y="5661248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00B050"/>
                  </a:solidFill>
                </a:rPr>
                <a:t>C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5508104" y="5517232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7030A0"/>
                  </a:solidFill>
                </a:rPr>
                <a:t>D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cxnSp>
          <p:nvCxnSpPr>
            <p:cNvPr id="46" name="直線單箭頭接點 45"/>
            <p:cNvCxnSpPr>
              <a:stCxn id="42" idx="3"/>
            </p:cNvCxnSpPr>
            <p:nvPr/>
          </p:nvCxnSpPr>
          <p:spPr bwMode="auto">
            <a:xfrm>
              <a:off x="2699792" y="4725144"/>
              <a:ext cx="504056" cy="14401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 w="med" len="lg"/>
            </a:ln>
            <a:effectLst/>
          </p:spPr>
        </p:cxnSp>
        <p:cxnSp>
          <p:nvCxnSpPr>
            <p:cNvPr id="47" name="直線單箭頭接點 46"/>
            <p:cNvCxnSpPr>
              <a:stCxn id="43" idx="3"/>
            </p:cNvCxnSpPr>
            <p:nvPr/>
          </p:nvCxnSpPr>
          <p:spPr bwMode="auto">
            <a:xfrm>
              <a:off x="2483768" y="5373216"/>
              <a:ext cx="43204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triangle" w="med" len="lg"/>
            </a:ln>
            <a:effectLst/>
          </p:spPr>
        </p:cxnSp>
        <p:cxnSp>
          <p:nvCxnSpPr>
            <p:cNvPr id="48" name="直線單箭頭接點 47"/>
            <p:cNvCxnSpPr>
              <a:stCxn id="44" idx="3"/>
            </p:cNvCxnSpPr>
            <p:nvPr/>
          </p:nvCxnSpPr>
          <p:spPr bwMode="auto">
            <a:xfrm>
              <a:off x="2627784" y="5877272"/>
              <a:ext cx="576064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 w="med" len="lg"/>
            </a:ln>
            <a:effectLst/>
          </p:spPr>
        </p:cxnSp>
        <p:cxnSp>
          <p:nvCxnSpPr>
            <p:cNvPr id="49" name="直線單箭頭接點 48"/>
            <p:cNvCxnSpPr>
              <a:stCxn id="45" idx="1"/>
            </p:cNvCxnSpPr>
            <p:nvPr/>
          </p:nvCxnSpPr>
          <p:spPr bwMode="auto">
            <a:xfrm rot="10800000">
              <a:off x="5148064" y="5733256"/>
              <a:ext cx="36004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69" name="群組 68"/>
          <p:cNvGrpSpPr/>
          <p:nvPr/>
        </p:nvGrpSpPr>
        <p:grpSpPr>
          <a:xfrm>
            <a:off x="5372326" y="4741200"/>
            <a:ext cx="3304130" cy="2073648"/>
            <a:chOff x="5372326" y="4741200"/>
            <a:chExt cx="3304130" cy="2073648"/>
          </a:xfrm>
        </p:grpSpPr>
        <p:sp>
          <p:nvSpPr>
            <p:cNvPr id="51" name="矩形 50"/>
            <p:cNvSpPr/>
            <p:nvPr/>
          </p:nvSpPr>
          <p:spPr bwMode="auto">
            <a:xfrm>
              <a:off x="5372326" y="6382800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1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6084168" y="6382800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2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61" name="矩形 60"/>
            <p:cNvSpPr/>
            <p:nvPr/>
          </p:nvSpPr>
          <p:spPr bwMode="auto">
            <a:xfrm>
              <a:off x="6732240" y="6382800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3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62" name="矩形 61"/>
            <p:cNvSpPr/>
            <p:nvPr/>
          </p:nvSpPr>
          <p:spPr bwMode="auto">
            <a:xfrm>
              <a:off x="7524328" y="6382800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4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8244408" y="6382800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5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64" name="矩形 63"/>
            <p:cNvSpPr/>
            <p:nvPr/>
          </p:nvSpPr>
          <p:spPr bwMode="auto">
            <a:xfrm>
              <a:off x="5732366" y="4741200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65" name="矩形 64"/>
            <p:cNvSpPr/>
            <p:nvPr/>
          </p:nvSpPr>
          <p:spPr bwMode="auto">
            <a:xfrm>
              <a:off x="6438104" y="4741200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0000FF"/>
                  </a:solidFill>
                </a:rPr>
                <a:t>B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66" name="矩形 65"/>
            <p:cNvSpPr/>
            <p:nvPr/>
          </p:nvSpPr>
          <p:spPr bwMode="auto">
            <a:xfrm>
              <a:off x="7139574" y="4741200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00B050"/>
                  </a:solidFill>
                </a:rPr>
                <a:t>C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67" name="矩形 66"/>
            <p:cNvSpPr/>
            <p:nvPr/>
          </p:nvSpPr>
          <p:spPr bwMode="auto">
            <a:xfrm>
              <a:off x="7900844" y="4741200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7030A0"/>
                  </a:solidFill>
                </a:rPr>
                <a:t>D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cxnSp>
          <p:nvCxnSpPr>
            <p:cNvPr id="68" name="直線單箭頭接點 67"/>
            <p:cNvCxnSpPr>
              <a:stCxn id="56" idx="4"/>
              <a:endCxn id="50" idx="0"/>
            </p:cNvCxnSpPr>
            <p:nvPr/>
          </p:nvCxnSpPr>
          <p:spPr bwMode="auto">
            <a:xfrm rot="5400000">
              <a:off x="5292132" y="5565588"/>
              <a:ext cx="936000" cy="360024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72" name="直線單箭頭接點 71"/>
            <p:cNvCxnSpPr>
              <a:stCxn id="56" idx="4"/>
              <a:endCxn id="55" idx="1"/>
            </p:cNvCxnSpPr>
            <p:nvPr/>
          </p:nvCxnSpPr>
          <p:spPr bwMode="auto">
            <a:xfrm rot="16200000" flipH="1">
              <a:off x="6336244" y="4881500"/>
              <a:ext cx="957088" cy="1749288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75" name="直線單箭頭接點 74"/>
            <p:cNvCxnSpPr>
              <a:stCxn id="57" idx="4"/>
              <a:endCxn id="50" idx="7"/>
            </p:cNvCxnSpPr>
            <p:nvPr/>
          </p:nvCxnSpPr>
          <p:spPr bwMode="auto">
            <a:xfrm rot="5400000">
              <a:off x="5667084" y="5241548"/>
              <a:ext cx="957088" cy="1029192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78" name="直線單箭頭接點 77"/>
            <p:cNvCxnSpPr>
              <a:stCxn id="57" idx="4"/>
              <a:endCxn id="52" idx="0"/>
            </p:cNvCxnSpPr>
            <p:nvPr/>
          </p:nvCxnSpPr>
          <p:spPr bwMode="auto">
            <a:xfrm rot="5400000">
              <a:off x="6012112" y="5565488"/>
              <a:ext cx="936000" cy="360224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81" name="直線單箭頭接點 80"/>
            <p:cNvCxnSpPr>
              <a:stCxn id="57" idx="4"/>
              <a:endCxn id="53" idx="0"/>
            </p:cNvCxnSpPr>
            <p:nvPr/>
          </p:nvCxnSpPr>
          <p:spPr bwMode="auto">
            <a:xfrm rot="16200000" flipH="1">
              <a:off x="6372112" y="5565712"/>
              <a:ext cx="936000" cy="359776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84" name="直線單箭頭接點 83"/>
            <p:cNvCxnSpPr>
              <a:stCxn id="57" idx="4"/>
              <a:endCxn id="55" idx="0"/>
            </p:cNvCxnSpPr>
            <p:nvPr/>
          </p:nvCxnSpPr>
          <p:spPr bwMode="auto">
            <a:xfrm rot="16200000" flipH="1">
              <a:off x="6732284" y="5205540"/>
              <a:ext cx="936000" cy="108012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87" name="直線單箭頭接點 86"/>
            <p:cNvCxnSpPr>
              <a:stCxn id="58" idx="4"/>
              <a:endCxn id="52" idx="7"/>
            </p:cNvCxnSpPr>
            <p:nvPr/>
          </p:nvCxnSpPr>
          <p:spPr bwMode="auto">
            <a:xfrm rot="5400000">
              <a:off x="6386912" y="5241600"/>
              <a:ext cx="957088" cy="1029088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90" name="直線單箭頭接點 89"/>
            <p:cNvCxnSpPr>
              <a:stCxn id="58" idx="4"/>
              <a:endCxn id="53" idx="0"/>
            </p:cNvCxnSpPr>
            <p:nvPr/>
          </p:nvCxnSpPr>
          <p:spPr bwMode="auto">
            <a:xfrm rot="5400000">
              <a:off x="6732000" y="5565600"/>
              <a:ext cx="936000" cy="36000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93" name="直線單箭頭接點 92"/>
            <p:cNvCxnSpPr>
              <a:stCxn id="58" idx="4"/>
              <a:endCxn id="54" idx="1"/>
            </p:cNvCxnSpPr>
            <p:nvPr/>
          </p:nvCxnSpPr>
          <p:spPr bwMode="auto">
            <a:xfrm rot="16200000" flipH="1">
              <a:off x="7416000" y="5241600"/>
              <a:ext cx="957088" cy="1029088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96" name="直線單箭頭接點 95"/>
            <p:cNvCxnSpPr>
              <a:stCxn id="59" idx="4"/>
              <a:endCxn id="53" idx="0"/>
            </p:cNvCxnSpPr>
            <p:nvPr/>
          </p:nvCxnSpPr>
          <p:spPr bwMode="auto">
            <a:xfrm rot="5400000">
              <a:off x="7092000" y="5205600"/>
              <a:ext cx="936000" cy="108000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99" name="直線單箭頭接點 98"/>
            <p:cNvCxnSpPr>
              <a:stCxn id="59" idx="4"/>
              <a:endCxn id="55" idx="0"/>
            </p:cNvCxnSpPr>
            <p:nvPr/>
          </p:nvCxnSpPr>
          <p:spPr bwMode="auto">
            <a:xfrm rot="5400000">
              <a:off x="7452172" y="5565772"/>
              <a:ext cx="936000" cy="359656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直線單箭頭接點 101"/>
            <p:cNvCxnSpPr>
              <a:stCxn id="59" idx="4"/>
              <a:endCxn id="54" idx="0"/>
            </p:cNvCxnSpPr>
            <p:nvPr/>
          </p:nvCxnSpPr>
          <p:spPr bwMode="auto">
            <a:xfrm rot="16200000" flipH="1">
              <a:off x="7812000" y="5565600"/>
              <a:ext cx="936000" cy="36000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sp>
          <p:nvSpPr>
            <p:cNvPr id="50" name="橢圓 49"/>
            <p:cNvSpPr/>
            <p:nvPr/>
          </p:nvSpPr>
          <p:spPr>
            <a:xfrm>
              <a:off x="5508120" y="6213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橢圓 51"/>
            <p:cNvSpPr/>
            <p:nvPr/>
          </p:nvSpPr>
          <p:spPr>
            <a:xfrm>
              <a:off x="6228000" y="6213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/>
            <p:cNvSpPr/>
            <p:nvPr/>
          </p:nvSpPr>
          <p:spPr>
            <a:xfrm>
              <a:off x="6948000" y="6213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/>
            <p:cNvSpPr/>
            <p:nvPr/>
          </p:nvSpPr>
          <p:spPr>
            <a:xfrm>
              <a:off x="8388000" y="6213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/>
            <p:cNvSpPr/>
            <p:nvPr/>
          </p:nvSpPr>
          <p:spPr>
            <a:xfrm>
              <a:off x="7668344" y="6213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5868144" y="5133600"/>
              <a:ext cx="144000" cy="144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橢圓 56"/>
            <p:cNvSpPr/>
            <p:nvPr/>
          </p:nvSpPr>
          <p:spPr>
            <a:xfrm>
              <a:off x="6588224" y="5133600"/>
              <a:ext cx="144000" cy="144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FF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橢圓 57"/>
            <p:cNvSpPr/>
            <p:nvPr/>
          </p:nvSpPr>
          <p:spPr>
            <a:xfrm>
              <a:off x="7308000" y="5133600"/>
              <a:ext cx="144000" cy="144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B050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橢圓 58"/>
            <p:cNvSpPr/>
            <p:nvPr/>
          </p:nvSpPr>
          <p:spPr>
            <a:xfrm>
              <a:off x="8028000" y="5133600"/>
              <a:ext cx="144000" cy="144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7030A0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0" name="向右箭號 69"/>
          <p:cNvSpPr/>
          <p:nvPr/>
        </p:nvSpPr>
        <p:spPr bwMode="auto">
          <a:xfrm>
            <a:off x="4644008" y="5301208"/>
            <a:ext cx="648072" cy="576064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871538" y="854075"/>
            <a:ext cx="8162925" cy="769938"/>
          </a:xfrm>
        </p:spPr>
        <p:txBody>
          <a:bodyPr/>
          <a:lstStyle/>
          <a:p>
            <a:r>
              <a:rPr lang="en-US" altLang="zh-TW" dirty="0" smtClean="0"/>
              <a:t>Bipartite networks</a:t>
            </a:r>
            <a:endParaRPr lang="zh-TW" altLang="en-US" dirty="0" smtClean="0"/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Another example: two kinds of vertices correspond to men and women and the edges between them marriage</a:t>
            </a:r>
          </a:p>
          <a:p>
            <a:r>
              <a:rPr lang="en-US" altLang="zh-TW" dirty="0" smtClean="0"/>
              <a:t>Incidence matrix B (</a:t>
            </a:r>
            <a:r>
              <a:rPr lang="en-US" altLang="zh-TW" dirty="0" err="1" smtClean="0"/>
              <a:t>g</a:t>
            </a:r>
            <a:r>
              <a:rPr lang="en-US" altLang="zh-TW" dirty="0" err="1" smtClean="0">
                <a:latin typeface="新細明體"/>
                <a:ea typeface="新細明體"/>
              </a:rPr>
              <a:t>×</a:t>
            </a:r>
            <a:r>
              <a:rPr lang="en-US" altLang="zh-TW" dirty="0" err="1" smtClean="0"/>
              <a:t>n</a:t>
            </a:r>
            <a:r>
              <a:rPr lang="en-US" altLang="zh-TW" dirty="0" smtClean="0"/>
              <a:t> matrix)</a:t>
            </a:r>
          </a:p>
          <a:p>
            <a:r>
              <a:rPr lang="en-US" altLang="zh-TW" dirty="0" err="1" smtClean="0"/>
              <a:t>B</a:t>
            </a:r>
            <a:r>
              <a:rPr lang="en-US" altLang="zh-TW" baseline="-25000" dirty="0" err="1" smtClean="0"/>
              <a:t>ij</a:t>
            </a:r>
            <a:r>
              <a:rPr lang="en-US" altLang="zh-TW" dirty="0" smtClean="0"/>
              <a:t>=1 if vertex j belongs to group </a:t>
            </a:r>
            <a:r>
              <a:rPr lang="en-US" altLang="zh-TW" dirty="0" err="1" smtClean="0"/>
              <a:t>i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標題 1"/>
          <p:cNvSpPr>
            <a:spLocks noGrp="1"/>
          </p:cNvSpPr>
          <p:nvPr>
            <p:ph type="title"/>
          </p:nvPr>
        </p:nvSpPr>
        <p:spPr>
          <a:xfrm>
            <a:off x="871538" y="854075"/>
            <a:ext cx="8162925" cy="769938"/>
          </a:xfrm>
        </p:spPr>
        <p:txBody>
          <a:bodyPr/>
          <a:lstStyle/>
          <a:p>
            <a:r>
              <a:rPr lang="en-US" altLang="zh-TW" smtClean="0"/>
              <a:t>One-mode projections</a:t>
            </a:r>
            <a:endParaRPr lang="zh-TW" altLang="en-US" smtClean="0"/>
          </a:p>
        </p:txBody>
      </p:sp>
      <p:sp>
        <p:nvSpPr>
          <p:cNvPr id="512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Two actors are connected if they appeared in the same film.</a:t>
            </a:r>
          </a:p>
          <a:p>
            <a:pPr>
              <a:buNone/>
            </a:pPr>
            <a:endParaRPr lang="en-US" altLang="zh-TW" sz="2800" dirty="0" smtClean="0"/>
          </a:p>
          <a:p>
            <a:r>
              <a:rPr lang="en-US" altLang="zh-TW" sz="2800" dirty="0" smtClean="0"/>
              <a:t>Two films are connected if they </a:t>
            </a:r>
            <a:br>
              <a:rPr lang="en-US" altLang="zh-TW" sz="2800" dirty="0" smtClean="0"/>
            </a:br>
            <a:r>
              <a:rPr lang="en-US" altLang="zh-TW" sz="2800" dirty="0" smtClean="0"/>
              <a:t>have the same actor.</a:t>
            </a:r>
          </a:p>
          <a:p>
            <a:endParaRPr lang="en-US" altLang="zh-TW" sz="2800" dirty="0" smtClean="0"/>
          </a:p>
          <a:p>
            <a:endParaRPr lang="zh-TW" altLang="en-US" sz="2800" dirty="0" smtClean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336925" y="4365104"/>
          <a:ext cx="20891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Formula" r:id="rId3" imgW="1053000" imgH="275760" progId="Equation.Ribbit">
                  <p:embed/>
                </p:oleObj>
              </mc:Choice>
              <mc:Fallback>
                <p:oleObj name="Formula" r:id="rId3" imgW="1053000" imgH="27576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4365104"/>
                        <a:ext cx="208915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3347864" y="5949280"/>
          <a:ext cx="21971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Formula" r:id="rId5" imgW="1107720" imgH="275760" progId="Equation.Ribbit">
                  <p:embed/>
                </p:oleObj>
              </mc:Choice>
              <mc:Fallback>
                <p:oleObj name="Formula" r:id="rId5" imgW="1107720" imgH="27576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949280"/>
                        <a:ext cx="219710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群組 36"/>
          <p:cNvGrpSpPr/>
          <p:nvPr/>
        </p:nvGrpSpPr>
        <p:grpSpPr>
          <a:xfrm>
            <a:off x="6948264" y="5517232"/>
            <a:ext cx="1656184" cy="1187756"/>
            <a:chOff x="971600" y="2564904"/>
            <a:chExt cx="1656184" cy="1187756"/>
          </a:xfrm>
        </p:grpSpPr>
        <p:sp>
          <p:nvSpPr>
            <p:cNvPr id="38" name="矩形 37"/>
            <p:cNvSpPr/>
            <p:nvPr/>
          </p:nvSpPr>
          <p:spPr bwMode="auto">
            <a:xfrm>
              <a:off x="971600" y="2564904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2195736" y="2564904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0000FF"/>
                  </a:solidFill>
                </a:rPr>
                <a:t>B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971600" y="3320612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00B050"/>
                  </a:solidFill>
                </a:rPr>
                <a:t>C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2195736" y="3314674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7030A0"/>
                  </a:solidFill>
                </a:rPr>
                <a:t>D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cxnSp>
          <p:nvCxnSpPr>
            <p:cNvPr id="42" name="直線單箭頭接點 41"/>
            <p:cNvCxnSpPr>
              <a:stCxn id="46" idx="4"/>
              <a:endCxn id="48" idx="0"/>
            </p:cNvCxnSpPr>
            <p:nvPr/>
          </p:nvCxnSpPr>
          <p:spPr bwMode="auto">
            <a:xfrm rot="5400000">
              <a:off x="1881860" y="3141860"/>
              <a:ext cx="577880" cy="1588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43" name="直線單箭頭接點 42"/>
            <p:cNvCxnSpPr>
              <a:stCxn id="49" idx="6"/>
              <a:endCxn id="46" idx="2"/>
            </p:cNvCxnSpPr>
            <p:nvPr/>
          </p:nvCxnSpPr>
          <p:spPr bwMode="auto">
            <a:xfrm>
              <a:off x="1521258" y="2780920"/>
              <a:ext cx="577542" cy="1588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44" name="直線單箭頭接點 43"/>
            <p:cNvCxnSpPr>
              <a:stCxn id="48" idx="2"/>
              <a:endCxn id="47" idx="6"/>
            </p:cNvCxnSpPr>
            <p:nvPr/>
          </p:nvCxnSpPr>
          <p:spPr bwMode="auto">
            <a:xfrm rot="10800000">
              <a:off x="1522800" y="3502800"/>
              <a:ext cx="576000" cy="1588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45" name="直線單箭頭接點 44"/>
            <p:cNvCxnSpPr>
              <a:stCxn id="46" idx="3"/>
              <a:endCxn id="47" idx="7"/>
            </p:cNvCxnSpPr>
            <p:nvPr/>
          </p:nvCxnSpPr>
          <p:spPr bwMode="auto">
            <a:xfrm rot="5400000">
              <a:off x="1500772" y="2832772"/>
              <a:ext cx="620056" cy="618176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sp>
          <p:nvSpPr>
            <p:cNvPr id="46" name="橢圓 45"/>
            <p:cNvSpPr/>
            <p:nvPr/>
          </p:nvSpPr>
          <p:spPr>
            <a:xfrm>
              <a:off x="2098800" y="2708920"/>
              <a:ext cx="144000" cy="144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FF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橢圓 46"/>
            <p:cNvSpPr/>
            <p:nvPr/>
          </p:nvSpPr>
          <p:spPr>
            <a:xfrm>
              <a:off x="1378800" y="3430800"/>
              <a:ext cx="144000" cy="144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B050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2098800" y="3430800"/>
              <a:ext cx="144000" cy="144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7030A0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橢圓 48"/>
            <p:cNvSpPr/>
            <p:nvPr/>
          </p:nvSpPr>
          <p:spPr>
            <a:xfrm>
              <a:off x="1377258" y="2708920"/>
              <a:ext cx="144000" cy="144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3" name="群組 112"/>
          <p:cNvGrpSpPr/>
          <p:nvPr/>
        </p:nvGrpSpPr>
        <p:grpSpPr>
          <a:xfrm>
            <a:off x="6339381" y="3573016"/>
            <a:ext cx="2841131" cy="1800200"/>
            <a:chOff x="6012160" y="5157192"/>
            <a:chExt cx="2841131" cy="1800200"/>
          </a:xfrm>
        </p:grpSpPr>
        <p:sp>
          <p:nvSpPr>
            <p:cNvPr id="51" name="矩形 50"/>
            <p:cNvSpPr/>
            <p:nvPr/>
          </p:nvSpPr>
          <p:spPr bwMode="auto">
            <a:xfrm>
              <a:off x="6012160" y="5910091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1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6837067" y="5314271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2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53" name="矩形 52"/>
            <p:cNvSpPr/>
            <p:nvPr/>
          </p:nvSpPr>
          <p:spPr bwMode="auto">
            <a:xfrm>
              <a:off x="6869886" y="6525344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3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54" name="矩形 53"/>
            <p:cNvSpPr/>
            <p:nvPr/>
          </p:nvSpPr>
          <p:spPr bwMode="auto">
            <a:xfrm>
              <a:off x="7478769" y="5320964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5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7576903" y="6525344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4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56" name="橢圓 55"/>
            <p:cNvSpPr/>
            <p:nvPr/>
          </p:nvSpPr>
          <p:spPr>
            <a:xfrm>
              <a:off x="7000855" y="638312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橢圓 56"/>
            <p:cNvSpPr/>
            <p:nvPr/>
          </p:nvSpPr>
          <p:spPr>
            <a:xfrm>
              <a:off x="7720735" y="638312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橢圓 57"/>
            <p:cNvSpPr/>
            <p:nvPr/>
          </p:nvSpPr>
          <p:spPr>
            <a:xfrm>
              <a:off x="6370911" y="602128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橢圓 58"/>
            <p:cNvSpPr/>
            <p:nvPr/>
          </p:nvSpPr>
          <p:spPr>
            <a:xfrm>
              <a:off x="7720919" y="566124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橢圓 59"/>
            <p:cNvSpPr/>
            <p:nvPr/>
          </p:nvSpPr>
          <p:spPr>
            <a:xfrm>
              <a:off x="8350911" y="602128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橢圓 60"/>
            <p:cNvSpPr/>
            <p:nvPr/>
          </p:nvSpPr>
          <p:spPr>
            <a:xfrm>
              <a:off x="8350911" y="530312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矩形 61"/>
            <p:cNvSpPr/>
            <p:nvPr/>
          </p:nvSpPr>
          <p:spPr bwMode="auto">
            <a:xfrm>
              <a:off x="8421243" y="5903398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6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8421243" y="5157192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7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64" name="橢圓 63"/>
            <p:cNvSpPr/>
            <p:nvPr/>
          </p:nvSpPr>
          <p:spPr>
            <a:xfrm>
              <a:off x="7000839" y="566124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5" name="直線單箭頭接點 64"/>
            <p:cNvCxnSpPr>
              <a:stCxn id="64" idx="6"/>
              <a:endCxn id="59" idx="2"/>
            </p:cNvCxnSpPr>
            <p:nvPr/>
          </p:nvCxnSpPr>
          <p:spPr bwMode="auto">
            <a:xfrm>
              <a:off x="7144839" y="5733248"/>
              <a:ext cx="576080" cy="1588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66" name="直線單箭頭接點 65"/>
            <p:cNvCxnSpPr>
              <a:stCxn id="56" idx="6"/>
              <a:endCxn id="57" idx="2"/>
            </p:cNvCxnSpPr>
            <p:nvPr/>
          </p:nvCxnSpPr>
          <p:spPr bwMode="auto">
            <a:xfrm>
              <a:off x="7144855" y="6455120"/>
              <a:ext cx="575880" cy="1588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67" name="直線單箭頭接點 66"/>
            <p:cNvCxnSpPr>
              <a:stCxn id="64" idx="4"/>
              <a:endCxn id="56" idx="0"/>
            </p:cNvCxnSpPr>
            <p:nvPr/>
          </p:nvCxnSpPr>
          <p:spPr bwMode="auto">
            <a:xfrm rot="16200000" flipH="1">
              <a:off x="6783911" y="6094176"/>
              <a:ext cx="577872" cy="16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68" name="直線單箭頭接點 67"/>
            <p:cNvCxnSpPr>
              <a:stCxn id="59" idx="4"/>
              <a:endCxn id="57" idx="0"/>
            </p:cNvCxnSpPr>
            <p:nvPr/>
          </p:nvCxnSpPr>
          <p:spPr bwMode="auto">
            <a:xfrm rot="5400000">
              <a:off x="7503891" y="6094092"/>
              <a:ext cx="577872" cy="184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69" name="直線單箭頭接點 68"/>
            <p:cNvCxnSpPr>
              <a:stCxn id="56" idx="7"/>
              <a:endCxn id="59" idx="3"/>
            </p:cNvCxnSpPr>
            <p:nvPr/>
          </p:nvCxnSpPr>
          <p:spPr bwMode="auto">
            <a:xfrm rot="5400000" flipH="1" flipV="1">
              <a:off x="7122863" y="5785064"/>
              <a:ext cx="620048" cy="61824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70" name="直線單箭頭接點 69"/>
            <p:cNvCxnSpPr>
              <a:stCxn id="64" idx="5"/>
              <a:endCxn id="57" idx="1"/>
            </p:cNvCxnSpPr>
            <p:nvPr/>
          </p:nvCxnSpPr>
          <p:spPr bwMode="auto">
            <a:xfrm rot="16200000" flipH="1">
              <a:off x="7122763" y="5785148"/>
              <a:ext cx="620048" cy="618072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71" name="直線單箭頭接點 70"/>
            <p:cNvCxnSpPr>
              <a:stCxn id="58" idx="7"/>
              <a:endCxn id="64" idx="3"/>
            </p:cNvCxnSpPr>
            <p:nvPr/>
          </p:nvCxnSpPr>
          <p:spPr bwMode="auto">
            <a:xfrm rot="5400000" flipH="1" flipV="1">
              <a:off x="6628767" y="5649216"/>
              <a:ext cx="258216" cy="528104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72" name="直線單箭頭接點 71"/>
            <p:cNvCxnSpPr>
              <a:stCxn id="58" idx="5"/>
              <a:endCxn id="56" idx="2"/>
            </p:cNvCxnSpPr>
            <p:nvPr/>
          </p:nvCxnSpPr>
          <p:spPr bwMode="auto">
            <a:xfrm rot="16200000" flipH="1">
              <a:off x="6591879" y="6046144"/>
              <a:ext cx="310920" cy="507032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73" name="直線單箭頭接點 72"/>
            <p:cNvCxnSpPr>
              <a:stCxn id="59" idx="7"/>
              <a:endCxn id="61" idx="3"/>
            </p:cNvCxnSpPr>
            <p:nvPr/>
          </p:nvCxnSpPr>
          <p:spPr bwMode="auto">
            <a:xfrm rot="5400000" flipH="1" flipV="1">
              <a:off x="7979763" y="5290100"/>
              <a:ext cx="256304" cy="528168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74" name="直線單箭頭接點 73"/>
            <p:cNvCxnSpPr>
              <a:stCxn id="57" idx="6"/>
              <a:endCxn id="60" idx="4"/>
            </p:cNvCxnSpPr>
            <p:nvPr/>
          </p:nvCxnSpPr>
          <p:spPr bwMode="auto">
            <a:xfrm flipV="1">
              <a:off x="7864735" y="6165288"/>
              <a:ext cx="558176" cy="289832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75" name="直線單箭頭接點 74"/>
            <p:cNvCxnSpPr>
              <a:stCxn id="59" idx="6"/>
              <a:endCxn id="60" idx="1"/>
            </p:cNvCxnSpPr>
            <p:nvPr/>
          </p:nvCxnSpPr>
          <p:spPr bwMode="auto">
            <a:xfrm>
              <a:off x="7864919" y="5733248"/>
              <a:ext cx="507080" cy="309128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76" name="直線單箭頭接點 75"/>
            <p:cNvCxnSpPr>
              <a:stCxn id="60" idx="0"/>
              <a:endCxn id="61" idx="4"/>
            </p:cNvCxnSpPr>
            <p:nvPr/>
          </p:nvCxnSpPr>
          <p:spPr bwMode="auto">
            <a:xfrm rot="5400000" flipH="1" flipV="1">
              <a:off x="8135827" y="5734204"/>
              <a:ext cx="574168" cy="1588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</p:grpSp>
      <p:grpSp>
        <p:nvGrpSpPr>
          <p:cNvPr id="50" name="群組 49"/>
          <p:cNvGrpSpPr/>
          <p:nvPr/>
        </p:nvGrpSpPr>
        <p:grpSpPr>
          <a:xfrm>
            <a:off x="2267744" y="1772816"/>
            <a:ext cx="4752528" cy="1716944"/>
            <a:chOff x="323528" y="4651504"/>
            <a:chExt cx="4752528" cy="1716944"/>
          </a:xfrm>
        </p:grpSpPr>
        <p:sp>
          <p:nvSpPr>
            <p:cNvPr id="77" name="矩形 76"/>
            <p:cNvSpPr/>
            <p:nvPr/>
          </p:nvSpPr>
          <p:spPr bwMode="auto">
            <a:xfrm>
              <a:off x="323528" y="5934696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1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78" name="矩形 77"/>
            <p:cNvSpPr/>
            <p:nvPr/>
          </p:nvSpPr>
          <p:spPr bwMode="auto">
            <a:xfrm>
              <a:off x="1035370" y="5934696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2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79" name="矩形 78"/>
            <p:cNvSpPr/>
            <p:nvPr/>
          </p:nvSpPr>
          <p:spPr bwMode="auto">
            <a:xfrm>
              <a:off x="1763688" y="5934696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3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80" name="矩形 79"/>
            <p:cNvSpPr/>
            <p:nvPr/>
          </p:nvSpPr>
          <p:spPr bwMode="auto">
            <a:xfrm>
              <a:off x="2475530" y="5934696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4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3195610" y="5934696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5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82" name="矩形 81"/>
            <p:cNvSpPr/>
            <p:nvPr/>
          </p:nvSpPr>
          <p:spPr bwMode="auto">
            <a:xfrm>
              <a:off x="683568" y="4651504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1877724" y="4651504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0000FF"/>
                  </a:solidFill>
                </a:rPr>
                <a:t>B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84" name="矩形 83"/>
            <p:cNvSpPr/>
            <p:nvPr/>
          </p:nvSpPr>
          <p:spPr bwMode="auto">
            <a:xfrm>
              <a:off x="3089812" y="4651504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00B050"/>
                  </a:solidFill>
                </a:rPr>
                <a:t>C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85" name="矩形 84"/>
            <p:cNvSpPr/>
            <p:nvPr/>
          </p:nvSpPr>
          <p:spPr bwMode="auto">
            <a:xfrm>
              <a:off x="4291200" y="4651504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rgbClr val="7030A0"/>
                  </a:solidFill>
                </a:rPr>
                <a:t>D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cxnSp>
          <p:nvCxnSpPr>
            <p:cNvPr id="86" name="直線單箭頭接點 85"/>
            <p:cNvCxnSpPr>
              <a:stCxn id="110" idx="4"/>
              <a:endCxn id="97" idx="0"/>
            </p:cNvCxnSpPr>
            <p:nvPr/>
          </p:nvCxnSpPr>
          <p:spPr bwMode="auto">
            <a:xfrm rot="5400000">
              <a:off x="421686" y="5297540"/>
              <a:ext cx="579296" cy="360024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87" name="直線單箭頭接點 86"/>
            <p:cNvCxnSpPr>
              <a:stCxn id="110" idx="4"/>
              <a:endCxn id="98" idx="0"/>
            </p:cNvCxnSpPr>
            <p:nvPr/>
          </p:nvCxnSpPr>
          <p:spPr bwMode="auto">
            <a:xfrm rot="16200000" flipH="1">
              <a:off x="781626" y="5297624"/>
              <a:ext cx="579296" cy="359856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88" name="直線單箭頭接點 87"/>
            <p:cNvCxnSpPr>
              <a:stCxn id="101" idx="4"/>
              <a:endCxn id="99" idx="0"/>
            </p:cNvCxnSpPr>
            <p:nvPr/>
          </p:nvCxnSpPr>
          <p:spPr bwMode="auto">
            <a:xfrm rot="16200000" flipH="1">
              <a:off x="2463553" y="4819551"/>
              <a:ext cx="579296" cy="1316002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89" name="直線單箭頭接點 88"/>
            <p:cNvCxnSpPr>
              <a:stCxn id="101" idx="4"/>
              <a:endCxn id="98" idx="0"/>
            </p:cNvCxnSpPr>
            <p:nvPr/>
          </p:nvCxnSpPr>
          <p:spPr bwMode="auto">
            <a:xfrm rot="5400000">
              <a:off x="1383553" y="5055553"/>
              <a:ext cx="579296" cy="843998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90" name="直線單箭頭接點 89"/>
            <p:cNvCxnSpPr>
              <a:stCxn id="101" idx="4"/>
              <a:endCxn id="109" idx="0"/>
            </p:cNvCxnSpPr>
            <p:nvPr/>
          </p:nvCxnSpPr>
          <p:spPr bwMode="auto">
            <a:xfrm rot="5400000">
              <a:off x="1743553" y="5415553"/>
              <a:ext cx="579296" cy="123998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91" name="直線單箭頭接點 90"/>
            <p:cNvCxnSpPr>
              <a:stCxn id="101" idx="4"/>
              <a:endCxn id="100" idx="0"/>
            </p:cNvCxnSpPr>
            <p:nvPr/>
          </p:nvCxnSpPr>
          <p:spPr bwMode="auto">
            <a:xfrm rot="16200000" flipH="1">
              <a:off x="2103725" y="5179379"/>
              <a:ext cx="579296" cy="596346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92" name="直線單箭頭接點 91"/>
            <p:cNvCxnSpPr>
              <a:stCxn id="102" idx="4"/>
              <a:endCxn id="100" idx="0"/>
            </p:cNvCxnSpPr>
            <p:nvPr/>
          </p:nvCxnSpPr>
          <p:spPr bwMode="auto">
            <a:xfrm rot="5400000">
              <a:off x="2703125" y="5176325"/>
              <a:ext cx="579296" cy="602454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93" name="直線單箭頭接點 92"/>
            <p:cNvCxnSpPr>
              <a:stCxn id="102" idx="4"/>
              <a:endCxn id="104" idx="0"/>
            </p:cNvCxnSpPr>
            <p:nvPr/>
          </p:nvCxnSpPr>
          <p:spPr bwMode="auto">
            <a:xfrm rot="16200000" flipH="1">
              <a:off x="3423752" y="5058152"/>
              <a:ext cx="579296" cy="83880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94" name="直線單箭頭接點 93"/>
            <p:cNvCxnSpPr>
              <a:stCxn id="103" idx="4"/>
              <a:endCxn id="105" idx="1"/>
            </p:cNvCxnSpPr>
            <p:nvPr/>
          </p:nvCxnSpPr>
          <p:spPr bwMode="auto">
            <a:xfrm rot="16200000" flipH="1">
              <a:off x="4347152" y="5333552"/>
              <a:ext cx="600384" cy="309088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cxnSp>
          <p:nvCxnSpPr>
            <p:cNvPr id="95" name="直線單箭頭接點 94"/>
            <p:cNvCxnSpPr>
              <a:stCxn id="103" idx="4"/>
              <a:endCxn id="104" idx="0"/>
            </p:cNvCxnSpPr>
            <p:nvPr/>
          </p:nvCxnSpPr>
          <p:spPr bwMode="auto">
            <a:xfrm rot="5400000">
              <a:off x="4023152" y="5297552"/>
              <a:ext cx="579296" cy="360000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直線單箭頭接點 95"/>
            <p:cNvCxnSpPr>
              <a:stCxn id="103" idx="4"/>
              <a:endCxn id="99" idx="0"/>
            </p:cNvCxnSpPr>
            <p:nvPr/>
          </p:nvCxnSpPr>
          <p:spPr bwMode="auto">
            <a:xfrm rot="5400000">
              <a:off x="3662353" y="4936753"/>
              <a:ext cx="579296" cy="1081598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sp>
          <p:nvSpPr>
            <p:cNvPr id="97" name="橢圓 96"/>
            <p:cNvSpPr/>
            <p:nvPr/>
          </p:nvSpPr>
          <p:spPr>
            <a:xfrm>
              <a:off x="459322" y="57672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橢圓 97"/>
            <p:cNvSpPr/>
            <p:nvPr/>
          </p:nvSpPr>
          <p:spPr>
            <a:xfrm>
              <a:off x="1179202" y="57672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橢圓 98"/>
            <p:cNvSpPr/>
            <p:nvPr/>
          </p:nvSpPr>
          <p:spPr>
            <a:xfrm>
              <a:off x="3339202" y="57672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橢圓 99"/>
            <p:cNvSpPr/>
            <p:nvPr/>
          </p:nvSpPr>
          <p:spPr>
            <a:xfrm>
              <a:off x="2619546" y="57672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橢圓 100"/>
            <p:cNvSpPr/>
            <p:nvPr/>
          </p:nvSpPr>
          <p:spPr>
            <a:xfrm>
              <a:off x="2023200" y="5043904"/>
              <a:ext cx="144000" cy="144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FF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橢圓 101"/>
            <p:cNvSpPr/>
            <p:nvPr/>
          </p:nvSpPr>
          <p:spPr>
            <a:xfrm>
              <a:off x="3222000" y="5043904"/>
              <a:ext cx="144000" cy="144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B050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橢圓 102"/>
            <p:cNvSpPr/>
            <p:nvPr/>
          </p:nvSpPr>
          <p:spPr>
            <a:xfrm>
              <a:off x="4420800" y="5043904"/>
              <a:ext cx="144000" cy="144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7030A0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" name="橢圓 103"/>
            <p:cNvSpPr/>
            <p:nvPr/>
          </p:nvSpPr>
          <p:spPr>
            <a:xfrm>
              <a:off x="4060800" y="57672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5" name="橢圓 104"/>
            <p:cNvSpPr/>
            <p:nvPr/>
          </p:nvSpPr>
          <p:spPr>
            <a:xfrm>
              <a:off x="4780800" y="57672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6" name="直線單箭頭接點 105"/>
            <p:cNvCxnSpPr>
              <a:stCxn id="110" idx="4"/>
              <a:endCxn id="109" idx="0"/>
            </p:cNvCxnSpPr>
            <p:nvPr/>
          </p:nvCxnSpPr>
          <p:spPr bwMode="auto">
            <a:xfrm rot="16200000" flipH="1">
              <a:off x="1141626" y="4937624"/>
              <a:ext cx="579296" cy="1079856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lg"/>
            </a:ln>
            <a:effectLst/>
          </p:spPr>
        </p:cxnSp>
        <p:sp>
          <p:nvSpPr>
            <p:cNvPr id="107" name="矩形 106"/>
            <p:cNvSpPr/>
            <p:nvPr/>
          </p:nvSpPr>
          <p:spPr bwMode="auto">
            <a:xfrm>
              <a:off x="3923928" y="5936400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6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108" name="矩形 107"/>
            <p:cNvSpPr/>
            <p:nvPr/>
          </p:nvSpPr>
          <p:spPr bwMode="auto">
            <a:xfrm>
              <a:off x="4644008" y="5936400"/>
              <a:ext cx="432048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lg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/>
                <a:t>7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charset="-120"/>
              </a:endParaRPr>
            </a:p>
          </p:txBody>
        </p:sp>
        <p:sp>
          <p:nvSpPr>
            <p:cNvPr id="109" name="橢圓 108"/>
            <p:cNvSpPr/>
            <p:nvPr/>
          </p:nvSpPr>
          <p:spPr>
            <a:xfrm>
              <a:off x="1899202" y="57672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0" name="橢圓 109"/>
            <p:cNvSpPr/>
            <p:nvPr/>
          </p:nvSpPr>
          <p:spPr>
            <a:xfrm>
              <a:off x="819346" y="5043904"/>
              <a:ext cx="144000" cy="144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  <a:tailEnd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1" name="矩形 110"/>
          <p:cNvSpPr/>
          <p:nvPr/>
        </p:nvSpPr>
        <p:spPr bwMode="auto">
          <a:xfrm>
            <a:off x="1120949" y="2708920"/>
            <a:ext cx="1296144" cy="4320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lg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2800" dirty="0" smtClean="0"/>
              <a:t>Actors</a:t>
            </a:r>
            <a:endParaRPr lang="zh-TW" altLang="en-US" sz="2800" dirty="0" smtClean="0"/>
          </a:p>
        </p:txBody>
      </p:sp>
      <p:sp>
        <p:nvSpPr>
          <p:cNvPr id="112" name="矩形 111"/>
          <p:cNvSpPr/>
          <p:nvPr/>
        </p:nvSpPr>
        <p:spPr bwMode="auto">
          <a:xfrm>
            <a:off x="1024558" y="2017415"/>
            <a:ext cx="1296144" cy="4320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lg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2800" dirty="0" smtClean="0"/>
              <a:t>Films</a:t>
            </a:r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8215</TotalTime>
  <Words>1312</Words>
  <Application>Microsoft Office PowerPoint</Application>
  <PresentationFormat>如螢幕大小 (4:3)</PresentationFormat>
  <Paragraphs>237</Paragraphs>
  <Slides>32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32</vt:i4>
      </vt:variant>
    </vt:vector>
  </HeadingPairs>
  <TitlesOfParts>
    <vt:vector size="39" baseType="lpstr">
      <vt:lpstr>新細明體</vt:lpstr>
      <vt:lpstr>Times New Roman</vt:lpstr>
      <vt:lpstr>Verdana</vt:lpstr>
      <vt:lpstr>Wingdings</vt:lpstr>
      <vt:lpstr>Bold Stripes</vt:lpstr>
      <vt:lpstr>Formula</vt:lpstr>
      <vt:lpstr>Visio</vt:lpstr>
      <vt:lpstr>Classes of networks</vt:lpstr>
      <vt:lpstr>Acyclic directed network</vt:lpstr>
      <vt:lpstr>Vertices are laid out in such a way that all edges point downward</vt:lpstr>
      <vt:lpstr>An algorithm to check whether a network is acyclic</vt:lpstr>
      <vt:lpstr>Vertices are laid out in such a way that all edges point downward</vt:lpstr>
      <vt:lpstr>Hypergraphs</vt:lpstr>
      <vt:lpstr>Bipartite networks</vt:lpstr>
      <vt:lpstr>Bipartite networks</vt:lpstr>
      <vt:lpstr>One-mode projections</vt:lpstr>
      <vt:lpstr>Trees</vt:lpstr>
      <vt:lpstr>Planar networks</vt:lpstr>
      <vt:lpstr>Four color map</vt:lpstr>
      <vt:lpstr>Degree</vt:lpstr>
      <vt:lpstr>Mean degree </vt:lpstr>
      <vt:lpstr>Density</vt:lpstr>
      <vt:lpstr>Density</vt:lpstr>
      <vt:lpstr>Regular graphs</vt:lpstr>
      <vt:lpstr>Degree in directed networks</vt:lpstr>
      <vt:lpstr>Degree in directed networks</vt:lpstr>
      <vt:lpstr>Path</vt:lpstr>
      <vt:lpstr>Paths and adjacency matrix</vt:lpstr>
      <vt:lpstr>Paths and adjacency matrix</vt:lpstr>
      <vt:lpstr>The number of loops in an undirected graph</vt:lpstr>
      <vt:lpstr>The number of loops in an undirected graph</vt:lpstr>
      <vt:lpstr>The number of loops in an directed graph</vt:lpstr>
      <vt:lpstr>The number of loops in an directed graph</vt:lpstr>
      <vt:lpstr>Geodesic paths</vt:lpstr>
      <vt:lpstr>Diameter</vt:lpstr>
      <vt:lpstr>Eulerian path and Hamiltonian path</vt:lpstr>
      <vt:lpstr>Königsberg bridge probelm</vt:lpstr>
      <vt:lpstr>Components</vt:lpstr>
      <vt:lpstr>Components in directed networks</vt:lpstr>
    </vt:vector>
  </TitlesOfParts>
  <Company>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Basic Architectures and Principles of Packet Switches</dc:title>
  <dc:creator>C.S. Chang</dc:creator>
  <cp:lastModifiedBy>cschang</cp:lastModifiedBy>
  <cp:revision>227</cp:revision>
  <dcterms:created xsi:type="dcterms:W3CDTF">2005-09-11T07:42:25Z</dcterms:created>
  <dcterms:modified xsi:type="dcterms:W3CDTF">2023-10-27T04:10:08Z</dcterms:modified>
</cp:coreProperties>
</file>